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2" r:id="rId1"/>
    <p:sldMasterId id="2147483664" r:id="rId2"/>
    <p:sldMasterId id="2147483678" r:id="rId3"/>
  </p:sldMasterIdLst>
  <p:notesMasterIdLst>
    <p:notesMasterId r:id="rId37"/>
  </p:notesMasterIdLst>
  <p:handoutMasterIdLst>
    <p:handoutMasterId r:id="rId38"/>
  </p:handoutMasterIdLst>
  <p:sldIdLst>
    <p:sldId id="256" r:id="rId4"/>
    <p:sldId id="257" r:id="rId5"/>
    <p:sldId id="258" r:id="rId6"/>
    <p:sldId id="259" r:id="rId7"/>
    <p:sldId id="260" r:id="rId8"/>
    <p:sldId id="289" r:id="rId9"/>
    <p:sldId id="290" r:id="rId10"/>
    <p:sldId id="263" r:id="rId11"/>
    <p:sldId id="264" r:id="rId12"/>
    <p:sldId id="265" r:id="rId13"/>
    <p:sldId id="266" r:id="rId14"/>
    <p:sldId id="267" r:id="rId15"/>
    <p:sldId id="268" r:id="rId16"/>
    <p:sldId id="291" r:id="rId17"/>
    <p:sldId id="270" r:id="rId18"/>
    <p:sldId id="271" r:id="rId19"/>
    <p:sldId id="272" r:id="rId20"/>
    <p:sldId id="273" r:id="rId21"/>
    <p:sldId id="292" r:id="rId22"/>
    <p:sldId id="274" r:id="rId23"/>
    <p:sldId id="276" r:id="rId24"/>
    <p:sldId id="277" r:id="rId25"/>
    <p:sldId id="279" r:id="rId26"/>
    <p:sldId id="280" r:id="rId27"/>
    <p:sldId id="281" r:id="rId28"/>
    <p:sldId id="282" r:id="rId29"/>
    <p:sldId id="283" r:id="rId30"/>
    <p:sldId id="284" r:id="rId31"/>
    <p:sldId id="293" r:id="rId32"/>
    <p:sldId id="285" r:id="rId33"/>
    <p:sldId id="286" r:id="rId34"/>
    <p:sldId id="287" r:id="rId35"/>
    <p:sldId id="288" r:id="rId36"/>
  </p:sldIdLst>
  <p:sldSz cx="9144000" cy="6858000" type="screen4x3"/>
  <p:notesSz cx="6858000" cy="9296400"/>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1A2182-39E5-4AA9-B917-664B8343690E}">
  <a:tblStyle styleId="{9D1A2182-39E5-4AA9-B917-664B8343690E}" styleName="Table_0"/>
  <a:tblStyle styleId="{5EC3D064-D06B-4039-8B34-D054B2DC98D6}"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97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Header Placeholder 1"/>
          <p:cNvSpPr>
            <a:spLocks noGrp="1"/>
          </p:cNvSpPr>
          <p:nvPr>
            <p:ph type="hdr" sz="quarter"/>
          </p:nvPr>
        </p:nvSpPr>
        <p:spPr bwMode="auto">
          <a:xfrm>
            <a:off x="0" y="0"/>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75779" name="Date Placeholder 2"/>
          <p:cNvSpPr>
            <a:spLocks noGrp="1"/>
          </p:cNvSpPr>
          <p:nvPr>
            <p:ph type="dt" sz="quarter" idx="1"/>
          </p:nvPr>
        </p:nvSpPr>
        <p:spPr bwMode="auto">
          <a:xfrm>
            <a:off x="3884613" y="0"/>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A5DD256-E7D0-8C43-A780-5F9E9EEA607E}" type="datetimeFigureOut">
              <a:rPr lang="en-US"/>
              <a:pPr>
                <a:defRPr/>
              </a:pPr>
              <a:t>9/14/2017</a:t>
            </a:fld>
            <a:endParaRPr lang="en-US"/>
          </a:p>
        </p:txBody>
      </p:sp>
      <p:sp>
        <p:nvSpPr>
          <p:cNvPr id="75780" name="Footer Placeholder 3"/>
          <p:cNvSpPr>
            <a:spLocks noGrp="1"/>
          </p:cNvSpPr>
          <p:nvPr>
            <p:ph type="ftr" sz="quarter" idx="2"/>
          </p:nvPr>
        </p:nvSpPr>
        <p:spPr bwMode="auto">
          <a:xfrm>
            <a:off x="0"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75781" name="Slide Number Placeholder 4"/>
          <p:cNvSpPr>
            <a:spLocks noGrp="1"/>
          </p:cNvSpPr>
          <p:nvPr>
            <p:ph type="sldNum" sz="quarter" idx="3"/>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F1B9A23-9FD8-FD46-91A7-1E21A348C44A}" type="slidenum">
              <a:rPr lang="en-US"/>
              <a:pPr>
                <a:defRPr/>
              </a:pPr>
              <a:t>‹#›</a:t>
            </a:fld>
            <a:endParaRPr lang="en-US"/>
          </a:p>
        </p:txBody>
      </p:sp>
    </p:spTree>
    <p:extLst>
      <p:ext uri="{BB962C8B-B14F-4D97-AF65-F5344CB8AC3E}">
        <p14:creationId xmlns:p14="http://schemas.microsoft.com/office/powerpoint/2010/main" val="44832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Shape 2"/>
          <p:cNvSpPr>
            <a:spLocks noGrp="1" noRot="1" noChangeAspect="1"/>
          </p:cNvSpPr>
          <p:nvPr>
            <p:ph type="sldImg" idx="2"/>
          </p:nvPr>
        </p:nvSpPr>
        <p:spPr bwMode="auto">
          <a:xfrm>
            <a:off x="11049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Shape 3"/>
          <p:cNvSpPr txBox="1">
            <a:spLocks noGrp="1"/>
          </p:cNvSpPr>
          <p:nvPr>
            <p:ph type="body" idx="1"/>
          </p:nvPr>
        </p:nvSpPr>
        <p:spPr>
          <a:xfrm>
            <a:off x="685800" y="4415790"/>
            <a:ext cx="5486400" cy="418338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extLst>
      <p:ext uri="{BB962C8B-B14F-4D97-AF65-F5344CB8AC3E}">
        <p14:creationId xmlns:p14="http://schemas.microsoft.com/office/powerpoint/2010/main" val="4128999520"/>
      </p:ext>
    </p:extLst>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0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18434" name="Shape 101"/>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87914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5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36866" name="Shape 15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60300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61"/>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38914" name="Shape 162"/>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2340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6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40962" name="Shape 168"/>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42076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7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43010" name="Shape 175"/>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15179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7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45058" name="Shape 175"/>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28053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8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47106" name="Shape 187"/>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79378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9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49154" name="Shape 193"/>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27651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198"/>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51202" name="Shape 199"/>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79416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0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53250" name="Shape 205"/>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82718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1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55298" name="Shape 211"/>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13077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0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20482" name="Shape 108"/>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31793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2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57346" name="Shape 223"/>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9234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28"/>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59394" name="Shape 229"/>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7185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4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63490" name="Shape 241"/>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85856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24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65538" name="Shape 247"/>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636544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25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67586" name="Shape 254"/>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56254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26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69634" name="Shape 261"/>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2410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26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71682" name="Shape 267"/>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238636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27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73730" name="Shape 274"/>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29206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27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75778" name="Shape 280"/>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26347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Shape 28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77826" name="Shape 28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43253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1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22530" name="Shape 114"/>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80390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Shape 29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79874" name="Shape 293"/>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547885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Shape 298"/>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81922" name="Shape 299"/>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1461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1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24578" name="Shape 120"/>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5222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2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26626" name="Shape 12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12457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2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28674" name="Shape 12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7875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2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30722" name="Shape 126"/>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10359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4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32770" name="Shape 144"/>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07006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4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ctr" compatLnSpc="1">
            <a:prstTxWarp prst="textNoShape">
              <a:avLst/>
            </a:prstTxWarp>
          </a:bodyPr>
          <a:lstStyle/>
          <a:p>
            <a:pPr eaLnBrk="1" hangingPunct="1">
              <a:spcBef>
                <a:spcPct val="0"/>
              </a:spcBef>
            </a:pPr>
            <a:endParaRPr lang="en-US">
              <a:latin typeface="Arial" charset="0"/>
            </a:endParaRPr>
          </a:p>
        </p:txBody>
      </p:sp>
      <p:sp>
        <p:nvSpPr>
          <p:cNvPr id="34818" name="Shape 150"/>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69100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41648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223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2007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435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512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152400" y="152400"/>
            <a:ext cx="6705599" cy="6553200"/>
          </a:xfrm>
          <a:prstGeom prst="rect">
            <a:avLst/>
          </a:prstGeom>
          <a:noFill/>
          <a:ln>
            <a:noFill/>
          </a:ln>
        </p:spPr>
      </p:sp>
      <p:sp>
        <p:nvSpPr>
          <p:cNvPr id="83" name="Shape 83"/>
          <p:cNvSpPr txBox="1">
            <a:spLocks noGrp="1"/>
          </p:cNvSpPr>
          <p:nvPr>
            <p:ph type="body" idx="1"/>
          </p:nvPr>
        </p:nvSpPr>
        <p:spPr>
          <a:xfrm>
            <a:off x="7162800" y="2133600"/>
            <a:ext cx="1676399" cy="2971799"/>
          </a:xfrm>
          <a:prstGeom prst="rect">
            <a:avLst/>
          </a:prstGeom>
          <a:noFill/>
          <a:ln>
            <a:noFill/>
          </a:ln>
        </p:spPr>
        <p:txBody>
          <a:bodyPr/>
          <a:lstStyle>
            <a:lvl1pPr marL="0" indent="0" rtl="0">
              <a:spcBef>
                <a:spcPts val="0"/>
              </a:spcBef>
              <a:buClr>
                <a:schemeClr val="lt1"/>
              </a:buClr>
              <a:buFont typeface="Souce Sans Pro"/>
              <a:buNone/>
              <a:defRPr/>
            </a:lvl1pPr>
            <a:lvl2pPr marL="457200" indent="0" rtl="0">
              <a:spcBef>
                <a:spcPts val="0"/>
              </a:spcBef>
              <a:buFont typeface="Souce Sans Pro"/>
              <a:buNone/>
              <a:defRPr/>
            </a:lvl2pPr>
            <a:lvl3pPr marL="914400" indent="0" rtl="0">
              <a:spcBef>
                <a:spcPts val="0"/>
              </a:spcBef>
              <a:buFont typeface="Souce Sans Pro"/>
              <a:buNone/>
              <a:defRPr/>
            </a:lvl3pPr>
            <a:lvl4pPr marL="1371600" indent="0" rtl="0">
              <a:spcBef>
                <a:spcPts val="0"/>
              </a:spcBef>
              <a:buFont typeface="Souce Sans Pro"/>
              <a:buNone/>
              <a:defRPr/>
            </a:lvl4pPr>
            <a:lvl5pPr marL="1828800" indent="0" rtl="0">
              <a:spcBef>
                <a:spcPts val="0"/>
              </a:spcBef>
              <a:buFont typeface="Souce Sans Pro"/>
              <a:buNone/>
              <a:defRPr/>
            </a:lvl5pPr>
            <a:lvl6pPr marL="2286000" indent="0" rtl="0">
              <a:spcBef>
                <a:spcPts val="0"/>
              </a:spcBef>
              <a:buFont typeface="Souce Sans Pro"/>
              <a:buNone/>
              <a:defRPr/>
            </a:lvl6pPr>
            <a:lvl7pPr marL="2743200" indent="0" rtl="0">
              <a:spcBef>
                <a:spcPts val="0"/>
              </a:spcBef>
              <a:buFont typeface="Souce Sans Pro"/>
              <a:buNone/>
              <a:defRPr/>
            </a:lvl7pPr>
            <a:lvl8pPr marL="3200400" indent="0" rtl="0">
              <a:spcBef>
                <a:spcPts val="0"/>
              </a:spcBef>
              <a:buFont typeface="Souce Sans Pro"/>
              <a:buNone/>
              <a:defRPr/>
            </a:lvl8pPr>
            <a:lvl9pPr marL="3657600" indent="0" rtl="0">
              <a:spcBef>
                <a:spcPts val="0"/>
              </a:spcBef>
              <a:buFont typeface="Souce Sans Pro"/>
              <a:buNone/>
              <a:defRPr/>
            </a:lvl9pPr>
          </a:lstStyle>
          <a:p>
            <a:endParaRPr/>
          </a:p>
        </p:txBody>
      </p:sp>
      <p:sp>
        <p:nvSpPr>
          <p:cNvPr id="84" name="Shape 84"/>
          <p:cNvSpPr txBox="1">
            <a:spLocks noGrp="1"/>
          </p:cNvSpPr>
          <p:nvPr>
            <p:ph type="title"/>
          </p:nvPr>
        </p:nvSpPr>
        <p:spPr>
          <a:xfrm>
            <a:off x="7162800" y="460247"/>
            <a:ext cx="1676399" cy="1673352"/>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5982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8"/>
          <p:cNvGrpSpPr>
            <a:grpSpLocks/>
          </p:cNvGrpSpPr>
          <p:nvPr/>
        </p:nvGrpSpPr>
        <p:grpSpPr bwMode="auto">
          <a:xfrm rot="-1066324">
            <a:off x="617538"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pPr>
              <a:defRPr/>
            </a:pPr>
            <a:fld id="{92787DA6-8335-3D4F-B7F4-5BC67FBE5CD1}" type="datetime1">
              <a:rPr lang="en-US"/>
              <a:pPr>
                <a:defRPr/>
              </a:pPr>
              <a:t>9/14/2017</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a:solidFill>
                  <a:srgbClr val="273359"/>
                </a:solidFill>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defRPr>
                <a:solidFill>
                  <a:srgbClr val="7D260E"/>
                </a:solidFill>
              </a:defRPr>
            </a:lvl1pPr>
          </a:lstStyle>
          <a:p>
            <a:pPr>
              <a:defRPr/>
            </a:pPr>
            <a:fld id="{4B653232-1520-FB43-AB62-08C41A558E08}" type="slidenum">
              <a:rPr lang="en-US"/>
              <a:pPr>
                <a:defRPr/>
              </a:pPr>
              <a:t>‹#›</a:t>
            </a:fld>
            <a:endParaRPr lang="en-US"/>
          </a:p>
        </p:txBody>
      </p:sp>
    </p:spTree>
    <p:extLst>
      <p:ext uri="{BB962C8B-B14F-4D97-AF65-F5344CB8AC3E}">
        <p14:creationId xmlns:p14="http://schemas.microsoft.com/office/powerpoint/2010/main" val="181003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822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746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a:ln/>
        </p:spPr>
        <p:txBody>
          <a:bodyPr/>
          <a:lstStyle>
            <a:lvl1pPr>
              <a:defRPr/>
            </a:lvl1pPr>
          </a:lstStyle>
          <a:p>
            <a:pPr>
              <a:defRPr/>
            </a:pPr>
            <a:endParaRPr lang="en-US"/>
          </a:p>
        </p:txBody>
      </p:sp>
      <p:sp>
        <p:nvSpPr>
          <p:cNvPr id="6" name="Footer Placeholder 4"/>
          <p:cNvSpPr>
            <a:spLocks noGrp="1"/>
          </p:cNvSpPr>
          <p:nvPr>
            <p:ph type="ftr" sz="quarter" idx="16"/>
          </p:nvPr>
        </p:nvSpPr>
        <p:spPr>
          <a:ln/>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37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996 w 1288494"/>
              <a:gd name="T1" fmla="*/ 442904 h 722529"/>
              <a:gd name="T2" fmla="*/ 457839 w 1288494"/>
              <a:gd name="T3" fmla="*/ 487581 h 722529"/>
              <a:gd name="T4" fmla="*/ 142221 w 1288494"/>
              <a:gd name="T5" fmla="*/ 301097 h 722529"/>
              <a:gd name="T6" fmla="*/ 1077386 w 1288494"/>
              <a:gd name="T7" fmla="*/ 637159 h 722529"/>
              <a:gd name="T8" fmla="*/ 35068 w 1288494"/>
              <a:gd name="T9" fmla="*/ 156376 h 722529"/>
              <a:gd name="T10" fmla="*/ 26300 w 1288494"/>
              <a:gd name="T11" fmla="*/ 136951 h 722529"/>
              <a:gd name="T12" fmla="*/ 1238117 w 1288494"/>
              <a:gd name="T13" fmla="*/ 669212 h 722529"/>
              <a:gd name="T14" fmla="*/ 1231297 w 1288494"/>
              <a:gd name="T15" fmla="*/ 654641 h 722529"/>
              <a:gd name="T16" fmla="*/ 1050110 w 1288494"/>
              <a:gd name="T17" fmla="*/ 591509 h 722529"/>
              <a:gd name="T18" fmla="*/ 1236168 w 1288494"/>
              <a:gd name="T19" fmla="*/ 617732 h 722529"/>
              <a:gd name="T20" fmla="*/ 14611 w 1288494"/>
              <a:gd name="T21" fmla="*/ 104896 h 722529"/>
              <a:gd name="T22" fmla="*/ 2921 w 1288494"/>
              <a:gd name="T23" fmla="*/ 9712 h 722529"/>
              <a:gd name="T24" fmla="*/ 9741 w 1288494"/>
              <a:gd name="T25" fmla="*/ 44680 h 722529"/>
              <a:gd name="T26" fmla="*/ 23379 w 1288494"/>
              <a:gd name="T27" fmla="*/ 100042 h 722529"/>
              <a:gd name="T28" fmla="*/ 59423 w 1288494"/>
              <a:gd name="T29" fmla="*/ 179686 h 722529"/>
              <a:gd name="T30" fmla="*/ 143198 w 1288494"/>
              <a:gd name="T31" fmla="*/ 282642 h 722529"/>
              <a:gd name="T32" fmla="*/ 221126 w 1288494"/>
              <a:gd name="T33" fmla="*/ 351602 h 722529"/>
              <a:gd name="T34" fmla="*/ 282498 w 1288494"/>
              <a:gd name="T35" fmla="*/ 393369 h 722529"/>
              <a:gd name="T36" fmla="*/ 414979 w 1288494"/>
              <a:gd name="T37" fmla="*/ 467187 h 722529"/>
              <a:gd name="T38" fmla="*/ 481218 w 1288494"/>
              <a:gd name="T39" fmla="*/ 499238 h 722529"/>
              <a:gd name="T40" fmla="*/ 566942 w 1288494"/>
              <a:gd name="T41" fmla="*/ 532261 h 722529"/>
              <a:gd name="T42" fmla="*/ 685787 w 1288494"/>
              <a:gd name="T43" fmla="*/ 565284 h 722529"/>
              <a:gd name="T44" fmla="*/ 971206 w 1288494"/>
              <a:gd name="T45" fmla="*/ 620647 h 722529"/>
              <a:gd name="T46" fmla="*/ 1245422 w 1288494"/>
              <a:gd name="T47" fmla="*/ 638130 h 722529"/>
              <a:gd name="T48" fmla="*/ 1108558 w 1288494"/>
              <a:gd name="T49" fmla="*/ 640075 h 722529"/>
              <a:gd name="T50" fmla="*/ 1030627 w 1288494"/>
              <a:gd name="T51" fmla="*/ 634244 h 722529"/>
              <a:gd name="T52" fmla="*/ 950750 w 1288494"/>
              <a:gd name="T53" fmla="*/ 627446 h 722529"/>
              <a:gd name="T54" fmla="*/ 909835 w 1288494"/>
              <a:gd name="T55" fmla="*/ 622591 h 722529"/>
              <a:gd name="T56" fmla="*/ 816320 w 1288494"/>
              <a:gd name="T57" fmla="*/ 605106 h 722529"/>
              <a:gd name="T58" fmla="*/ 783199 w 1288494"/>
              <a:gd name="T59" fmla="*/ 598307 h 722529"/>
              <a:gd name="T60" fmla="*/ 728648 w 1288494"/>
              <a:gd name="T61" fmla="*/ 587623 h 722529"/>
              <a:gd name="T62" fmla="*/ 683839 w 1288494"/>
              <a:gd name="T63" fmla="*/ 574025 h 722529"/>
              <a:gd name="T64" fmla="*/ 642924 w 1288494"/>
              <a:gd name="T65" fmla="*/ 564312 h 722529"/>
              <a:gd name="T66" fmla="*/ 596167 w 1288494"/>
              <a:gd name="T67" fmla="*/ 552659 h 722529"/>
              <a:gd name="T68" fmla="*/ 555252 w 1288494"/>
              <a:gd name="T69" fmla="*/ 538087 h 722529"/>
              <a:gd name="T70" fmla="*/ 527003 w 1288494"/>
              <a:gd name="T71" fmla="*/ 528375 h 722529"/>
              <a:gd name="T72" fmla="*/ 494856 w 1288494"/>
              <a:gd name="T73" fmla="*/ 516722 h 722529"/>
              <a:gd name="T74" fmla="*/ 449074 w 1288494"/>
              <a:gd name="T75" fmla="*/ 498265 h 722529"/>
              <a:gd name="T76" fmla="*/ 423747 w 1288494"/>
              <a:gd name="T77" fmla="*/ 485639 h 722529"/>
              <a:gd name="T78" fmla="*/ 392573 w 1288494"/>
              <a:gd name="T79" fmla="*/ 469128 h 722529"/>
              <a:gd name="T80" fmla="*/ 354583 w 1288494"/>
              <a:gd name="T81" fmla="*/ 449703 h 722529"/>
              <a:gd name="T82" fmla="*/ 328281 w 1288494"/>
              <a:gd name="T83" fmla="*/ 436104 h 722529"/>
              <a:gd name="T84" fmla="*/ 294187 w 1288494"/>
              <a:gd name="T85" fmla="*/ 414735 h 722529"/>
              <a:gd name="T86" fmla="*/ 241583 w 1288494"/>
              <a:gd name="T87" fmla="*/ 379771 h 722529"/>
              <a:gd name="T88" fmla="*/ 211385 w 1288494"/>
              <a:gd name="T89" fmla="*/ 360345 h 722529"/>
              <a:gd name="T90" fmla="*/ 149041 w 1288494"/>
              <a:gd name="T91" fmla="*/ 307894 h 722529"/>
              <a:gd name="T92" fmla="*/ 135402 w 1288494"/>
              <a:gd name="T93" fmla="*/ 292354 h 722529"/>
              <a:gd name="T94" fmla="*/ 132481 w 1288494"/>
              <a:gd name="T95" fmla="*/ 287500 h 722529"/>
              <a:gd name="T96" fmla="*/ 122741 w 1288494"/>
              <a:gd name="T97" fmla="*/ 278756 h 722529"/>
              <a:gd name="T98" fmla="*/ 109102 w 1288494"/>
              <a:gd name="T99" fmla="*/ 266131 h 722529"/>
              <a:gd name="T100" fmla="*/ 91566 w 1288494"/>
              <a:gd name="T101" fmla="*/ 242819 h 722529"/>
              <a:gd name="T102" fmla="*/ 84751 w 1288494"/>
              <a:gd name="T103" fmla="*/ 234079 h 722529"/>
              <a:gd name="T104" fmla="*/ 70136 w 1288494"/>
              <a:gd name="T105" fmla="*/ 215623 h 722529"/>
              <a:gd name="T106" fmla="*/ 63317 w 1288494"/>
              <a:gd name="T107" fmla="*/ 199111 h 722529"/>
              <a:gd name="T108" fmla="*/ 46758 w 1288494"/>
              <a:gd name="T109" fmla="*/ 174828 h 722529"/>
              <a:gd name="T110" fmla="*/ 37017 w 1288494"/>
              <a:gd name="T111" fmla="*/ 160261 h 722529"/>
              <a:gd name="T112" fmla="*/ 34096 w 1288494"/>
              <a:gd name="T113" fmla="*/ 143749 h 722529"/>
              <a:gd name="T114" fmla="*/ 16560 w 1288494"/>
              <a:gd name="T115" fmla="*/ 101014 h 722529"/>
              <a:gd name="T116" fmla="*/ 4871 w 1288494"/>
              <a:gd name="T117" fmla="*/ 50506 h 722529"/>
              <a:gd name="T118" fmla="*/ 1888 w 1288494"/>
              <a:gd name="T119" fmla="*/ 3035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p:nvSpPr>
        <p:spPr bwMode="auto">
          <a:xfrm rot="9377604">
            <a:off x="3925888" y="3316288"/>
            <a:ext cx="1289050" cy="722312"/>
          </a:xfrm>
          <a:custGeom>
            <a:avLst/>
            <a:gdLst>
              <a:gd name="T0" fmla="*/ 14610 w 1288494"/>
              <a:gd name="T1" fmla="*/ 108782 h 722529"/>
              <a:gd name="T2" fmla="*/ 32146 w 1288494"/>
              <a:gd name="T3" fmla="*/ 149577 h 722529"/>
              <a:gd name="T4" fmla="*/ 37017 w 1288494"/>
              <a:gd name="T5" fmla="*/ 159289 h 722529"/>
              <a:gd name="T6" fmla="*/ 49679 w 1288494"/>
              <a:gd name="T7" fmla="*/ 184545 h 722529"/>
              <a:gd name="T8" fmla="*/ 1139729 w 1288494"/>
              <a:gd name="T9" fmla="*/ 708063 h 722529"/>
              <a:gd name="T10" fmla="*/ 1228375 w 1288494"/>
              <a:gd name="T11" fmla="*/ 629391 h 722529"/>
              <a:gd name="T12" fmla="*/ 1060825 w 1288494"/>
              <a:gd name="T13" fmla="*/ 576943 h 722529"/>
              <a:gd name="T14" fmla="*/ 1289746 w 1288494"/>
              <a:gd name="T15" fmla="*/ 637161 h 722529"/>
              <a:gd name="T16" fmla="*/ 910809 w 1288494"/>
              <a:gd name="T17" fmla="*/ 621619 h 722529"/>
              <a:gd name="T18" fmla="*/ 244504 w 1288494"/>
              <a:gd name="T19" fmla="*/ 368113 h 722529"/>
              <a:gd name="T20" fmla="*/ 335098 w 1288494"/>
              <a:gd name="T21" fmla="*/ 439991 h 722529"/>
              <a:gd name="T22" fmla="*/ 440306 w 1288494"/>
              <a:gd name="T23" fmla="*/ 491467 h 722529"/>
              <a:gd name="T24" fmla="*/ 393549 w 1288494"/>
              <a:gd name="T25" fmla="*/ 470101 h 722529"/>
              <a:gd name="T26" fmla="*/ 368221 w 1288494"/>
              <a:gd name="T27" fmla="*/ 458443 h 722529"/>
              <a:gd name="T28" fmla="*/ 347764 w 1288494"/>
              <a:gd name="T29" fmla="*/ 446790 h 722529"/>
              <a:gd name="T30" fmla="*/ 306848 w 1288494"/>
              <a:gd name="T31" fmla="*/ 424448 h 722529"/>
              <a:gd name="T32" fmla="*/ 270808 w 1288494"/>
              <a:gd name="T33" fmla="*/ 402109 h 722529"/>
              <a:gd name="T34" fmla="*/ 225995 w 1288494"/>
              <a:gd name="T35" fmla="*/ 371029 h 722529"/>
              <a:gd name="T36" fmla="*/ 195797 w 1288494"/>
              <a:gd name="T37" fmla="*/ 348689 h 722529"/>
              <a:gd name="T38" fmla="*/ 142221 w 1288494"/>
              <a:gd name="T39" fmla="*/ 300126 h 722529"/>
              <a:gd name="T40" fmla="*/ 140273 w 1288494"/>
              <a:gd name="T41" fmla="*/ 290414 h 722529"/>
              <a:gd name="T42" fmla="*/ 129559 w 1288494"/>
              <a:gd name="T43" fmla="*/ 285555 h 722529"/>
              <a:gd name="T44" fmla="*/ 113972 w 1288494"/>
              <a:gd name="T45" fmla="*/ 272930 h 722529"/>
              <a:gd name="T46" fmla="*/ 104231 w 1288494"/>
              <a:gd name="T47" fmla="*/ 260304 h 722529"/>
              <a:gd name="T48" fmla="*/ 89621 w 1288494"/>
              <a:gd name="T49" fmla="*/ 242820 h 722529"/>
              <a:gd name="T50" fmla="*/ 75006 w 1288494"/>
              <a:gd name="T51" fmla="*/ 224367 h 722529"/>
              <a:gd name="T52" fmla="*/ 67214 w 1288494"/>
              <a:gd name="T53" fmla="*/ 205911 h 722529"/>
              <a:gd name="T54" fmla="*/ 54552 w 1288494"/>
              <a:gd name="T55" fmla="*/ 189399 h 722529"/>
              <a:gd name="T56" fmla="*/ 42859 w 1288494"/>
              <a:gd name="T57" fmla="*/ 170947 h 722529"/>
              <a:gd name="T58" fmla="*/ 37017 w 1288494"/>
              <a:gd name="T59" fmla="*/ 155404 h 722529"/>
              <a:gd name="T60" fmla="*/ 28248 w 1288494"/>
              <a:gd name="T61" fmla="*/ 130152 h 722529"/>
              <a:gd name="T62" fmla="*/ 7791 w 1288494"/>
              <a:gd name="T63" fmla="*/ 69932 h 722529"/>
              <a:gd name="T64" fmla="*/ 4870 w 1288494"/>
              <a:gd name="T65" fmla="*/ 33995 h 722529"/>
              <a:gd name="T66" fmla="*/ 1948 w 1288494"/>
              <a:gd name="T67" fmla="*/ 13598 h 722529"/>
              <a:gd name="T68" fmla="*/ 5846 w 1288494"/>
              <a:gd name="T69" fmla="*/ 40795 h 722529"/>
              <a:gd name="T70" fmla="*/ 32147 w 1288494"/>
              <a:gd name="T71" fmla="*/ 123353 h 722529"/>
              <a:gd name="T72" fmla="*/ 70135 w 1288494"/>
              <a:gd name="T73" fmla="*/ 194257 h 722529"/>
              <a:gd name="T74" fmla="*/ 165600 w 1288494"/>
              <a:gd name="T75" fmla="*/ 303040 h 722529"/>
              <a:gd name="T76" fmla="*/ 242211 w 1288494"/>
              <a:gd name="T77" fmla="*/ 366516 h 722529"/>
              <a:gd name="T78" fmla="*/ 304900 w 1288494"/>
              <a:gd name="T79" fmla="*/ 406967 h 722529"/>
              <a:gd name="T80" fmla="*/ 431538 w 1288494"/>
              <a:gd name="T81" fmla="*/ 474955 h 722529"/>
              <a:gd name="T82" fmla="*/ 488037 w 1288494"/>
              <a:gd name="T83" fmla="*/ 502151 h 722529"/>
              <a:gd name="T84" fmla="*/ 571812 w 1288494"/>
              <a:gd name="T85" fmla="*/ 533234 h 722529"/>
              <a:gd name="T86" fmla="*/ 821189 w 1288494"/>
              <a:gd name="T87" fmla="*/ 595395 h 722529"/>
              <a:gd name="T88" fmla="*/ 973153 w 1288494"/>
              <a:gd name="T89" fmla="*/ 620648 h 722529"/>
              <a:gd name="T90" fmla="*/ 1245909 w 1288494"/>
              <a:gd name="T91" fmla="*/ 639103 h 722529"/>
              <a:gd name="T92" fmla="*/ 1090049 w 1288494"/>
              <a:gd name="T93" fmla="*/ 637160 h 722529"/>
              <a:gd name="T94" fmla="*/ 1030626 w 1288494"/>
              <a:gd name="T95" fmla="*/ 634245 h 722529"/>
              <a:gd name="T96" fmla="*/ 948800 w 1288494"/>
              <a:gd name="T97" fmla="*/ 627446 h 722529"/>
              <a:gd name="T98" fmla="*/ 912757 w 1288494"/>
              <a:gd name="T99" fmla="*/ 620648 h 722529"/>
              <a:gd name="T100" fmla="*/ 808525 w 1288494"/>
              <a:gd name="T101" fmla="*/ 603167 h 722529"/>
              <a:gd name="T102" fmla="*/ 772483 w 1288494"/>
              <a:gd name="T103" fmla="*/ 596368 h 722529"/>
              <a:gd name="T104" fmla="*/ 710138 w 1288494"/>
              <a:gd name="T105" fmla="*/ 581797 h 722529"/>
              <a:gd name="T106" fmla="*/ 672149 w 1288494"/>
              <a:gd name="T107" fmla="*/ 573057 h 722529"/>
              <a:gd name="T108" fmla="*/ 634156 w 1288494"/>
              <a:gd name="T109" fmla="*/ 563345 h 722529"/>
              <a:gd name="T110" fmla="*/ 588373 w 1288494"/>
              <a:gd name="T111" fmla="*/ 548773 h 722529"/>
              <a:gd name="T112" fmla="*/ 555251 w 1288494"/>
              <a:gd name="T113" fmla="*/ 538088 h 722529"/>
              <a:gd name="T114" fmla="*/ 527002 w 1288494"/>
              <a:gd name="T115" fmla="*/ 528375 h 722529"/>
              <a:gd name="T116" fmla="*/ 494855 w 1288494"/>
              <a:gd name="T117" fmla="*/ 516722 h 722529"/>
              <a:gd name="T118" fmla="*/ 449073 w 1288494"/>
              <a:gd name="T119" fmla="*/ 49826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p>
        </p:txBody>
      </p:sp>
      <p:sp>
        <p:nvSpPr>
          <p:cNvPr id="10" name="Footer Placeholder 7"/>
          <p:cNvSpPr>
            <a:spLocks noGrp="1"/>
          </p:cNvSpPr>
          <p:nvPr>
            <p:ph type="ftr" sz="quarter" idx="16"/>
          </p:nvPr>
        </p:nvSpPr>
        <p:spPr/>
        <p:txBody>
          <a:bodyPr/>
          <a:lstStyle>
            <a:lvl1pPr>
              <a:defRPr/>
            </a:lvl1pPr>
          </a:lstStyle>
          <a:p>
            <a:pPr>
              <a:defRPr/>
            </a:pPr>
            <a:endParaRPr lang="en-US"/>
          </a:p>
        </p:txBody>
      </p:sp>
      <p:sp>
        <p:nvSpPr>
          <p:cNvPr id="11" name="Slide Number Placeholder 8"/>
          <p:cNvSpPr>
            <a:spLocks noGrp="1"/>
          </p:cNvSpPr>
          <p:nvPr>
            <p:ph type="sldNum"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0349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146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35774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3"/>
          <p:cNvSpPr txBox="1">
            <a:spLocks noChangeArrowheads="1"/>
          </p:cNvSpPr>
          <p:nvPr/>
        </p:nvSpPr>
        <p:spPr bwMode="auto">
          <a:xfrm>
            <a:off x="152400" y="150813"/>
            <a:ext cx="8831263" cy="655637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defRPr/>
            </a:pPr>
            <a:endParaRPr lang="en-US" sz="2400" smtClean="0"/>
          </a:p>
        </p:txBody>
      </p:sp>
      <p:sp>
        <p:nvSpPr>
          <p:cNvPr id="1027" name="Shape 54"/>
          <p:cNvSpPr txBox="1">
            <a:spLocks noGrp="1"/>
          </p:cNvSpPr>
          <p:nvPr>
            <p:ph type="title"/>
          </p:nvPr>
        </p:nvSpPr>
        <p:spPr bwMode="auto">
          <a:xfrm>
            <a:off x="381000" y="355600"/>
            <a:ext cx="8382000"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sym typeface="Arial" charset="0"/>
            </a:endParaRPr>
          </a:p>
        </p:txBody>
      </p:sp>
      <p:sp>
        <p:nvSpPr>
          <p:cNvPr id="1028" name="Shape 55"/>
          <p:cNvSpPr txBox="1">
            <a:spLocks noGrp="1"/>
          </p:cNvSpPr>
          <p:nvPr>
            <p:ph type="body" idx="1"/>
          </p:nvPr>
        </p:nvSpPr>
        <p:spPr bwMode="auto">
          <a:xfrm>
            <a:off x="381000" y="1719263"/>
            <a:ext cx="8407400" cy="440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
        <p:nvSpPr>
          <p:cNvPr id="1029" name="Shape 56"/>
          <p:cNvSpPr txBox="1">
            <a:spLocks noGrp="1"/>
          </p:cNvSpPr>
          <p:nvPr>
            <p:ph type="dt" idx="10"/>
          </p:nvPr>
        </p:nvSpPr>
        <p:spPr bwMode="auto">
          <a:xfrm>
            <a:off x="371475" y="6356350"/>
            <a:ext cx="2133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1030" name="Shape 57"/>
          <p:cNvSpPr txBox="1">
            <a:spLocks noGrp="1"/>
          </p:cNvSpPr>
          <p:nvPr>
            <p:ph type="ftr" idx="11"/>
          </p:nvPr>
        </p:nvSpPr>
        <p:spPr bwMode="auto">
          <a:xfrm>
            <a:off x="3048000" y="6356350"/>
            <a:ext cx="3352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1031" name="Shape 58"/>
          <p:cNvSpPr txBox="1">
            <a:spLocks noGrp="1"/>
          </p:cNvSpPr>
          <p:nvPr>
            <p:ph type="sldNum" idx="12"/>
          </p:nvPr>
        </p:nvSpPr>
        <p:spPr bwMode="auto">
          <a:xfrm>
            <a:off x="8234363" y="6354763"/>
            <a:ext cx="5826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cSld>
  <p:clrMap bg1="lt1" tx1="dk1" bg2="dk2" tx2="lt2" accent1="accent1" accent2="accent2" accent3="accent3" accent4="accent4" accent5="accent5" accent6="accent6" hlink="hlink" folHlink="folHlink"/>
  <p:sldLayoutIdLst>
    <p:sldLayoutId id="2147483775"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4400" b="1">
          <a:solidFill>
            <a:srgbClr val="000000"/>
          </a:solidFill>
          <a:latin typeface="Arial Narrow"/>
          <a:ea typeface="Arial"/>
          <a:cs typeface="Arial Narrow"/>
          <a:sym typeface="Arial" charset="0"/>
          <a:rtl val="0"/>
        </a:defRPr>
      </a:lvl1pPr>
      <a:lvl2pPr algn="l" rtl="0" eaLnBrk="0" fontAlgn="base" hangingPunct="0">
        <a:spcBef>
          <a:spcPct val="0"/>
        </a:spcBef>
        <a:spcAft>
          <a:spcPct val="0"/>
        </a:spcAft>
        <a:defRPr sz="4400" b="1">
          <a:solidFill>
            <a:srgbClr val="000000"/>
          </a:solidFill>
          <a:latin typeface="Arial Narrow" charset="0"/>
          <a:ea typeface="Arial"/>
          <a:cs typeface="Arial"/>
          <a:sym typeface="Arial" charset="0"/>
          <a:rtl val="0"/>
        </a:defRPr>
      </a:lvl2pPr>
      <a:lvl3pPr algn="l" rtl="0" eaLnBrk="0" fontAlgn="base" hangingPunct="0">
        <a:spcBef>
          <a:spcPct val="0"/>
        </a:spcBef>
        <a:spcAft>
          <a:spcPct val="0"/>
        </a:spcAft>
        <a:defRPr sz="4400" b="1">
          <a:solidFill>
            <a:srgbClr val="000000"/>
          </a:solidFill>
          <a:latin typeface="Arial Narrow" charset="0"/>
          <a:ea typeface="Arial" charset="0"/>
          <a:sym typeface="Arial" charset="0"/>
        </a:defRPr>
      </a:lvl3pPr>
      <a:lvl4pPr algn="l" rtl="0" eaLnBrk="0" fontAlgn="base" hangingPunct="0">
        <a:spcBef>
          <a:spcPct val="0"/>
        </a:spcBef>
        <a:spcAft>
          <a:spcPct val="0"/>
        </a:spcAft>
        <a:defRPr sz="4400" b="1">
          <a:solidFill>
            <a:srgbClr val="000000"/>
          </a:solidFill>
          <a:latin typeface="Arial Narrow" charset="0"/>
          <a:ea typeface="Arial" charset="0"/>
          <a:sym typeface="Arial" charset="0"/>
        </a:defRPr>
      </a:lvl4pPr>
      <a:lvl5pPr algn="l" rtl="0" eaLnBrk="0" fontAlgn="base" hangingPunct="0">
        <a:spcBef>
          <a:spcPct val="0"/>
        </a:spcBef>
        <a:spcAft>
          <a:spcPct val="0"/>
        </a:spcAft>
        <a:defRPr sz="4400" b="1">
          <a:solidFill>
            <a:srgbClr val="000000"/>
          </a:solidFill>
          <a:latin typeface="Arial Narrow" charset="0"/>
          <a:ea typeface="Arial" charset="0"/>
          <a:sym typeface="Arial" charset="0"/>
        </a:defRPr>
      </a:lvl5pPr>
      <a:lvl6pPr marL="457200" algn="l" rtl="0" eaLnBrk="0" fontAlgn="base" hangingPunct="0">
        <a:spcBef>
          <a:spcPct val="0"/>
        </a:spcBef>
        <a:spcAft>
          <a:spcPct val="0"/>
        </a:spcAft>
        <a:defRPr sz="4400" b="1">
          <a:solidFill>
            <a:srgbClr val="000000"/>
          </a:solidFill>
          <a:latin typeface="Arial Narrow" charset="0"/>
          <a:ea typeface="Arial" charset="0"/>
          <a:sym typeface="Arial" charset="0"/>
        </a:defRPr>
      </a:lvl6pPr>
      <a:lvl7pPr marL="914400" algn="l" rtl="0" eaLnBrk="0" fontAlgn="base" hangingPunct="0">
        <a:spcBef>
          <a:spcPct val="0"/>
        </a:spcBef>
        <a:spcAft>
          <a:spcPct val="0"/>
        </a:spcAft>
        <a:defRPr sz="4400" b="1">
          <a:solidFill>
            <a:srgbClr val="000000"/>
          </a:solidFill>
          <a:latin typeface="Arial Narrow" charset="0"/>
          <a:ea typeface="Arial" charset="0"/>
          <a:sym typeface="Arial" charset="0"/>
        </a:defRPr>
      </a:lvl7pPr>
      <a:lvl8pPr marL="1371600" algn="l" rtl="0" eaLnBrk="0" fontAlgn="base" hangingPunct="0">
        <a:spcBef>
          <a:spcPct val="0"/>
        </a:spcBef>
        <a:spcAft>
          <a:spcPct val="0"/>
        </a:spcAft>
        <a:defRPr sz="4400" b="1">
          <a:solidFill>
            <a:srgbClr val="000000"/>
          </a:solidFill>
          <a:latin typeface="Arial Narrow" charset="0"/>
          <a:ea typeface="Arial" charset="0"/>
          <a:sym typeface="Arial" charset="0"/>
        </a:defRPr>
      </a:lvl8pPr>
      <a:lvl9pPr marL="1828800" algn="l" rtl="0" eaLnBrk="0" fontAlgn="base" hangingPunct="0">
        <a:spcBef>
          <a:spcPct val="0"/>
        </a:spcBef>
        <a:spcAft>
          <a:spcPct val="0"/>
        </a:spcAft>
        <a:defRPr sz="4400" b="1">
          <a:solidFill>
            <a:srgbClr val="000000"/>
          </a:solidFill>
          <a:latin typeface="Arial Narrow" charset="0"/>
          <a:ea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2400">
          <a:solidFill>
            <a:srgbClr val="000000"/>
          </a:solidFill>
          <a:latin typeface="Arial Narrow"/>
          <a:ea typeface="Arial"/>
          <a:cs typeface="Arial Narrow"/>
          <a:sym typeface="Arial"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Shape 74"/>
          <p:cNvSpPr txBox="1">
            <a:spLocks noChangeArrowheads="1"/>
          </p:cNvSpPr>
          <p:nvPr/>
        </p:nvSpPr>
        <p:spPr bwMode="auto">
          <a:xfrm>
            <a:off x="0" y="0"/>
            <a:ext cx="91440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defRPr/>
            </a:pPr>
            <a:endParaRPr lang="en-US" sz="2400" smtClean="0">
              <a:solidFill>
                <a:srgbClr val="FFFFFF"/>
              </a:solidFill>
            </a:endParaRPr>
          </a:p>
        </p:txBody>
      </p:sp>
      <p:sp>
        <p:nvSpPr>
          <p:cNvPr id="2051" name="Shape 75"/>
          <p:cNvSpPr txBox="1">
            <a:spLocks noChangeArrowheads="1"/>
          </p:cNvSpPr>
          <p:nvPr/>
        </p:nvSpPr>
        <p:spPr bwMode="auto">
          <a:xfrm>
            <a:off x="7010400" y="150813"/>
            <a:ext cx="1981200" cy="65563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defRPr/>
            </a:pPr>
            <a:endParaRPr lang="en-US" sz="2400" smtClean="0">
              <a:solidFill>
                <a:srgbClr val="FFFFFF"/>
              </a:solidFill>
            </a:endParaRPr>
          </a:p>
        </p:txBody>
      </p:sp>
      <p:sp>
        <p:nvSpPr>
          <p:cNvPr id="2052" name="Shape 76"/>
          <p:cNvSpPr txBox="1">
            <a:spLocks noGrp="1"/>
          </p:cNvSpPr>
          <p:nvPr>
            <p:ph type="title"/>
          </p:nvPr>
        </p:nvSpPr>
        <p:spPr bwMode="auto">
          <a:xfrm>
            <a:off x="381000" y="355600"/>
            <a:ext cx="8382000"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sym typeface="Arial" charset="0"/>
            </a:endParaRPr>
          </a:p>
        </p:txBody>
      </p:sp>
      <p:sp>
        <p:nvSpPr>
          <p:cNvPr id="2053" name="Shape 77"/>
          <p:cNvSpPr txBox="1">
            <a:spLocks noGrp="1"/>
          </p:cNvSpPr>
          <p:nvPr>
            <p:ph type="body" idx="1"/>
          </p:nvPr>
        </p:nvSpPr>
        <p:spPr bwMode="auto">
          <a:xfrm>
            <a:off x="381000" y="1719263"/>
            <a:ext cx="8407400" cy="440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
        <p:nvSpPr>
          <p:cNvPr id="2054" name="Shape 78"/>
          <p:cNvSpPr txBox="1">
            <a:spLocks noGrp="1"/>
          </p:cNvSpPr>
          <p:nvPr>
            <p:ph type="dt" idx="10"/>
          </p:nvPr>
        </p:nvSpPr>
        <p:spPr bwMode="auto">
          <a:xfrm>
            <a:off x="371475" y="6356350"/>
            <a:ext cx="21336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2055" name="Shape 79"/>
          <p:cNvSpPr txBox="1">
            <a:spLocks noGrp="1"/>
          </p:cNvSpPr>
          <p:nvPr>
            <p:ph type="ftr" idx="11"/>
          </p:nvPr>
        </p:nvSpPr>
        <p:spPr bwMode="auto">
          <a:xfrm>
            <a:off x="3048000" y="6356350"/>
            <a:ext cx="3352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2056" name="Shape 80"/>
          <p:cNvSpPr txBox="1">
            <a:spLocks noGrp="1"/>
          </p:cNvSpPr>
          <p:nvPr>
            <p:ph type="sldNum" idx="12"/>
          </p:nvPr>
        </p:nvSpPr>
        <p:spPr bwMode="auto">
          <a:xfrm>
            <a:off x="8234363" y="6354763"/>
            <a:ext cx="5826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cSld>
  <p:clrMap bg1="lt1" tx1="dk1" bg2="dk2" tx2="lt2" accent1="accent1" accent2="accent2" accent3="accent3" accent4="accent4" accent5="accent5" accent6="accent6" hlink="hlink" folHlink="folHlink"/>
  <p:sldLayoutIdLst>
    <p:sldLayoutId id="2147483776"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ＭＳ Ｐゴシック" charset="0"/>
          <a:cs typeface="Arial"/>
          <a:sym typeface="Arial" charset="0"/>
          <a:rtl val="0"/>
        </a:defRPr>
      </a:lvl1pPr>
      <a:lvl2pPr algn="l" rtl="0" eaLnBrk="0" fontAlgn="base" hangingPunct="0">
        <a:spcBef>
          <a:spcPct val="0"/>
        </a:spcBef>
        <a:spcAft>
          <a:spcPct val="0"/>
        </a:spcAft>
        <a:defRPr sz="1400">
          <a:solidFill>
            <a:srgbClr val="000000"/>
          </a:solidFill>
          <a:latin typeface="Arial"/>
          <a:ea typeface="ＭＳ Ｐゴシック" charset="0"/>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ＭＳ Ｐゴシック" charset="0"/>
          <a:cs typeface="Arial"/>
          <a:sym typeface="Arial"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3074"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Date Placeholder 3"/>
          <p:cNvSpPr>
            <a:spLocks noGrp="1"/>
          </p:cNvSpPr>
          <p:nvPr>
            <p:ph type="dt" sz="half" idx="2"/>
          </p:nvPr>
        </p:nvSpPr>
        <p:spPr bwMode="auto">
          <a:xfrm>
            <a:off x="550863" y="61483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rgbClr val="7F7F7F"/>
                </a:solidFill>
                <a:latin typeface="Rage Italic" charset="0"/>
                <a:cs typeface="Rage Italic" charset="0"/>
              </a:defRPr>
            </a:lvl1pPr>
          </a:lstStyle>
          <a:p>
            <a:pPr>
              <a:defRPr/>
            </a:pPr>
            <a:endParaRPr lang="en-US"/>
          </a:p>
        </p:txBody>
      </p:sp>
      <p:sp>
        <p:nvSpPr>
          <p:cNvPr id="3078" name="Footer Placeholder 4"/>
          <p:cNvSpPr>
            <a:spLocks noGrp="1"/>
          </p:cNvSpPr>
          <p:nvPr>
            <p:ph type="ftr" sz="quarter" idx="3"/>
          </p:nvPr>
        </p:nvSpPr>
        <p:spPr bwMode="auto">
          <a:xfrm>
            <a:off x="3124200" y="6148388"/>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a:solidFill>
                  <a:srgbClr val="7F7F7F"/>
                </a:solidFill>
                <a:latin typeface="Rage Italic" charset="0"/>
                <a:cs typeface="Rage Italic" charset="0"/>
              </a:defRPr>
            </a:lvl1pPr>
          </a:lstStyle>
          <a:p>
            <a:pPr>
              <a:defRPr/>
            </a:pPr>
            <a:endParaRPr lang="en-US"/>
          </a:p>
        </p:txBody>
      </p:sp>
      <p:sp>
        <p:nvSpPr>
          <p:cNvPr id="3079" name="Slide Number Placeholder 5"/>
          <p:cNvSpPr>
            <a:spLocks noGrp="1"/>
          </p:cNvSpPr>
          <p:nvPr>
            <p:ph type="sldNum" sz="quarter" idx="4"/>
          </p:nvPr>
        </p:nvSpPr>
        <p:spPr bwMode="auto">
          <a:xfrm>
            <a:off x="6459538" y="61483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a:defRPr>
                <a:solidFill>
                  <a:srgbClr val="7F7F7F"/>
                </a:solidFill>
                <a:latin typeface="Rage Italic" charset="0"/>
                <a:cs typeface="Rage Italic"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77" r:id="rId1"/>
    <p:sldLayoutId id="2147483767" r:id="rId2"/>
    <p:sldLayoutId id="2147483768" r:id="rId3"/>
    <p:sldLayoutId id="2147483769" r:id="rId4"/>
    <p:sldLayoutId id="2147483778" r:id="rId5"/>
    <p:sldLayoutId id="2147483770" r:id="rId6"/>
    <p:sldLayoutId id="2147483771" r:id="rId7"/>
    <p:sldLayoutId id="2147483772" r:id="rId8"/>
    <p:sldLayoutId id="2147483779" r:id="rId9"/>
    <p:sldLayoutId id="2147483773" r:id="rId10"/>
    <p:sldLayoutId id="2147483774" r:id="rId11"/>
  </p:sldLayoutIdLst>
  <p:txStyles>
    <p:titleStyle>
      <a:lvl1pPr algn="ctr" defTabSz="457200" rtl="0" eaLnBrk="0" fontAlgn="base" hangingPunct="0">
        <a:spcBef>
          <a:spcPct val="0"/>
        </a:spcBef>
        <a:spcAft>
          <a:spcPct val="0"/>
        </a:spcAft>
        <a:defRPr sz="4800" kern="1200">
          <a:solidFill>
            <a:srgbClr val="262626"/>
          </a:solidFill>
          <a:latin typeface="+mj-lt"/>
          <a:ea typeface="ＭＳ Ｐゴシック" charset="0"/>
          <a:cs typeface="ＭＳ Ｐゴシック" charset="0"/>
        </a:defRPr>
      </a:lvl1pPr>
      <a:lvl2pPr algn="ctr" defTabSz="457200" rtl="0" eaLnBrk="0" fontAlgn="base" hangingPunct="0">
        <a:spcBef>
          <a:spcPct val="0"/>
        </a:spcBef>
        <a:spcAft>
          <a:spcPct val="0"/>
        </a:spcAft>
        <a:defRPr sz="4800">
          <a:solidFill>
            <a:srgbClr val="262626"/>
          </a:solidFill>
          <a:latin typeface="Cambria" charset="0"/>
          <a:ea typeface="ＭＳ Ｐゴシック" charset="0"/>
          <a:cs typeface="ＭＳ Ｐゴシック" charset="0"/>
        </a:defRPr>
      </a:lvl2pPr>
      <a:lvl3pPr algn="ctr" defTabSz="457200" rtl="0" eaLnBrk="0" fontAlgn="base" hangingPunct="0">
        <a:spcBef>
          <a:spcPct val="0"/>
        </a:spcBef>
        <a:spcAft>
          <a:spcPct val="0"/>
        </a:spcAft>
        <a:defRPr sz="4800">
          <a:solidFill>
            <a:srgbClr val="262626"/>
          </a:solidFill>
          <a:latin typeface="Cambria" charset="0"/>
          <a:ea typeface="ＭＳ Ｐゴシック" charset="0"/>
          <a:cs typeface="ＭＳ Ｐゴシック" charset="0"/>
        </a:defRPr>
      </a:lvl3pPr>
      <a:lvl4pPr algn="ctr" defTabSz="457200" rtl="0" eaLnBrk="0" fontAlgn="base" hangingPunct="0">
        <a:spcBef>
          <a:spcPct val="0"/>
        </a:spcBef>
        <a:spcAft>
          <a:spcPct val="0"/>
        </a:spcAft>
        <a:defRPr sz="4800">
          <a:solidFill>
            <a:srgbClr val="262626"/>
          </a:solidFill>
          <a:latin typeface="Cambria" charset="0"/>
          <a:ea typeface="ＭＳ Ｐゴシック" charset="0"/>
          <a:cs typeface="ＭＳ Ｐゴシック" charset="0"/>
        </a:defRPr>
      </a:lvl4pPr>
      <a:lvl5pPr algn="ctr" defTabSz="457200" rtl="0" eaLnBrk="0" fontAlgn="base" hangingPunct="0">
        <a:spcBef>
          <a:spcPct val="0"/>
        </a:spcBef>
        <a:spcAft>
          <a:spcPct val="0"/>
        </a:spcAft>
        <a:defRPr sz="4800">
          <a:solidFill>
            <a:srgbClr val="262626"/>
          </a:solidFill>
          <a:latin typeface="Cambri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charset="0"/>
        <a:buChar char="0"/>
        <a:defRPr sz="2400" kern="1200">
          <a:solidFill>
            <a:srgbClr val="404040"/>
          </a:solidFill>
          <a:latin typeface="+mn-lt"/>
          <a:ea typeface="ＭＳ Ｐゴシック" charset="0"/>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charset="0"/>
        <a:buChar char="0"/>
        <a:defRPr sz="2200" kern="1200">
          <a:solidFill>
            <a:srgbClr val="404040"/>
          </a:solidFill>
          <a:latin typeface="+mn-lt"/>
          <a:ea typeface="ＭＳ Ｐゴシック" charset="0"/>
          <a:cs typeface="+mn-cs"/>
        </a:defRPr>
      </a:lvl2pPr>
      <a:lvl3pPr marL="822325" indent="-182563" algn="l" defTabSz="457200" rtl="0" eaLnBrk="0" fontAlgn="base" hangingPunct="0">
        <a:spcBef>
          <a:spcPct val="20000"/>
        </a:spcBef>
        <a:spcAft>
          <a:spcPct val="0"/>
        </a:spcAft>
        <a:buClr>
          <a:schemeClr val="accent1"/>
        </a:buClr>
        <a:buSzPct val="95000"/>
        <a:buFont typeface="Rage Italic" charset="0"/>
        <a:buChar char="0"/>
        <a:defRPr sz="2000" kern="1200">
          <a:solidFill>
            <a:srgbClr val="404040"/>
          </a:solidFill>
          <a:latin typeface="+mn-lt"/>
          <a:ea typeface="ＭＳ Ｐゴシック" charset="0"/>
          <a:cs typeface="+mn-cs"/>
        </a:defRPr>
      </a:lvl3pPr>
      <a:lvl4pPr marL="1096963" indent="-182563" algn="l" defTabSz="457200" rtl="0" eaLnBrk="0" fontAlgn="base" hangingPunct="0">
        <a:spcBef>
          <a:spcPct val="20000"/>
        </a:spcBef>
        <a:spcAft>
          <a:spcPct val="0"/>
        </a:spcAft>
        <a:buClr>
          <a:schemeClr val="accent1"/>
        </a:buClr>
        <a:buSzPct val="95000"/>
        <a:buFont typeface="Rage Italic" charset="0"/>
        <a:buChar char="0"/>
        <a:defRPr sz="1600" kern="1200">
          <a:solidFill>
            <a:srgbClr val="404040"/>
          </a:solidFill>
          <a:latin typeface="+mn-lt"/>
          <a:ea typeface="ＭＳ Ｐゴシック" charset="0"/>
          <a:cs typeface="+mn-cs"/>
        </a:defRPr>
      </a:lvl4pPr>
      <a:lvl5pPr marL="1416050" indent="-182563" algn="l" defTabSz="457200" rtl="0" eaLnBrk="0" fontAlgn="base" hangingPunct="0">
        <a:spcBef>
          <a:spcPct val="20000"/>
        </a:spcBef>
        <a:spcAft>
          <a:spcPct val="0"/>
        </a:spcAft>
        <a:buClr>
          <a:schemeClr val="accent1"/>
        </a:buClr>
        <a:buSzPct val="95000"/>
        <a:buFont typeface="Rage Italic" charset="0"/>
        <a:buChar char="0"/>
        <a:defRPr sz="1400" kern="1200">
          <a:solidFill>
            <a:srgbClr val="404040"/>
          </a:solidFill>
          <a:latin typeface="+mn-lt"/>
          <a:ea typeface="ＭＳ Ｐゴシック" charset="0"/>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txBox="1">
            <a:spLocks noGrp="1"/>
          </p:cNvSpPr>
          <p:nvPr>
            <p:ph type="ctrTitle"/>
          </p:nvPr>
        </p:nvSpPr>
        <p:spPr>
          <a:xfrm rot="360000">
            <a:off x="3295650" y="3013075"/>
            <a:ext cx="4846638" cy="2439988"/>
          </a:xfrm>
        </p:spPr>
        <p:txBody>
          <a:bodyPr lIns="91425" tIns="45700" rIns="91425" bIns="45700" rtlCol="0" anchor="ctr">
            <a:noAutofit/>
          </a:bodyPr>
          <a:lstStyle/>
          <a:p>
            <a:pPr eaLnBrk="1" fontAlgn="auto" hangingPunct="1">
              <a:spcBef>
                <a:spcPts val="0"/>
              </a:spcBef>
              <a:spcAft>
                <a:spcPts val="0"/>
              </a:spcAft>
              <a:buClr>
                <a:schemeClr val="lt1"/>
              </a:buClr>
              <a:buSzPct val="25000"/>
              <a:buFont typeface="Souce Sans Pro"/>
              <a:buNone/>
              <a:defRPr/>
            </a:pPr>
            <a:r>
              <a:rPr lang="en-US" sz="3200" b="1" dirty="0">
                <a:solidFill>
                  <a:schemeClr val="tx1"/>
                </a:solidFill>
                <a:latin typeface="Arial Narrow"/>
                <a:ea typeface="Souce Sans Pro"/>
                <a:cs typeface="Arial Narrow"/>
                <a:sym typeface="Souce Sans Pro"/>
              </a:rPr>
              <a:t>SENIOR PARENT CONFERENCE</a:t>
            </a:r>
            <a:r>
              <a:rPr lang="en-US" sz="3200" dirty="0">
                <a:solidFill>
                  <a:schemeClr val="tx1"/>
                </a:solidFill>
                <a:latin typeface="Arial Narrow"/>
                <a:ea typeface="Souce Sans Pro"/>
                <a:cs typeface="Arial Narrow"/>
                <a:sym typeface="Souce Sans Pro"/>
              </a:rPr>
              <a:t>:</a:t>
            </a:r>
            <a:br>
              <a:rPr lang="en-US" sz="3200" dirty="0">
                <a:solidFill>
                  <a:schemeClr val="tx1"/>
                </a:solidFill>
                <a:latin typeface="Arial Narrow"/>
                <a:ea typeface="Souce Sans Pro"/>
                <a:cs typeface="Arial Narrow"/>
                <a:sym typeface="Souce Sans Pro"/>
              </a:rPr>
            </a:br>
            <a:r>
              <a:rPr lang="en-US" sz="3200" dirty="0">
                <a:solidFill>
                  <a:schemeClr val="tx1"/>
                </a:solidFill>
                <a:latin typeface="Arial Narrow"/>
                <a:ea typeface="Souce Sans Pro"/>
                <a:cs typeface="Arial Narrow"/>
                <a:sym typeface="Souce Sans Pro"/>
              </a:rPr>
              <a:t>THE COLLEGE ADMISSIONS PROCESS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53"/>
          <p:cNvSpPr>
            <a:spLocks noGrp="1"/>
          </p:cNvSpPr>
          <p:nvPr>
            <p:ph type="title"/>
          </p:nvPr>
        </p:nvSpPr>
        <p:spPr>
          <a:xfrm>
            <a:off x="550863" y="436563"/>
            <a:ext cx="8042275" cy="962025"/>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WHAT ARE COLLEGES LOOKING FOR?</a:t>
            </a:r>
          </a:p>
        </p:txBody>
      </p:sp>
      <p:sp>
        <p:nvSpPr>
          <p:cNvPr id="35842" name="Shape 152"/>
          <p:cNvSpPr>
            <a:spLocks noGrp="1"/>
          </p:cNvSpPr>
          <p:nvPr>
            <p:ph idx="1"/>
          </p:nvPr>
        </p:nvSpPr>
        <p:spPr>
          <a:xfrm>
            <a:off x="838200" y="1608138"/>
            <a:ext cx="7467600" cy="4381500"/>
          </a:xfrm>
        </p:spPr>
        <p:txBody>
          <a:bodyPr lIns="91425" tIns="45700" rIns="91425" bIns="45700"/>
          <a:lstStyle/>
          <a:p>
            <a:pPr marL="0" indent="0" eaLnBrk="1" hangingPunct="1">
              <a:spcBef>
                <a:spcPct val="0"/>
              </a:spcBef>
              <a:buClr>
                <a:srgbClr val="4C1304"/>
              </a:buClr>
              <a:buSzPct val="25000"/>
              <a:buFont typeface="Souce Sans Pro" charset="0"/>
              <a:buNone/>
            </a:pPr>
            <a:r>
              <a:rPr lang="en-US" sz="2800" b="1" i="1" u="sng">
                <a:solidFill>
                  <a:srgbClr val="000000"/>
                </a:solidFill>
                <a:latin typeface="Arial Narrow" charset="0"/>
                <a:cs typeface="Souce Sans Pro" charset="0"/>
                <a:sym typeface="Souce Sans Pro" charset="0"/>
              </a:rPr>
              <a:t>THE FIVE P’s:</a:t>
            </a:r>
          </a:p>
          <a:p>
            <a:pPr marL="0" indent="0" eaLnBrk="1" hangingPunct="1">
              <a:spcBef>
                <a:spcPts val="525"/>
              </a:spcBef>
              <a:buClr>
                <a:srgbClr val="4C1304"/>
              </a:buClr>
              <a:buSzPct val="25000"/>
              <a:buFont typeface="Souce Sans Pro" charset="0"/>
              <a:buNone/>
            </a:pPr>
            <a:r>
              <a:rPr lang="en-US" sz="2800" b="1" i="1">
                <a:solidFill>
                  <a:srgbClr val="000000"/>
                </a:solidFill>
                <a:latin typeface="Arial Narrow" charset="0"/>
                <a:cs typeface="Souce Sans Pro" charset="0"/>
                <a:sym typeface="Souce Sans Pro" charset="0"/>
              </a:rPr>
              <a:t>Program</a:t>
            </a:r>
            <a:r>
              <a:rPr lang="en-US" sz="2800">
                <a:solidFill>
                  <a:srgbClr val="000000"/>
                </a:solidFill>
                <a:latin typeface="Arial Narrow" charset="0"/>
                <a:cs typeface="Souce Sans Pro" charset="0"/>
                <a:sym typeface="Souce Sans Pro" charset="0"/>
              </a:rPr>
              <a:t> – How challenging is the coursework?</a:t>
            </a:r>
          </a:p>
          <a:p>
            <a:pPr marL="0" indent="0" eaLnBrk="1" hangingPunct="1">
              <a:spcBef>
                <a:spcPts val="525"/>
              </a:spcBef>
              <a:buClr>
                <a:srgbClr val="4C1304"/>
              </a:buClr>
              <a:buSzPct val="25000"/>
              <a:buFont typeface="Souce Sans Pro" charset="0"/>
              <a:buNone/>
            </a:pPr>
            <a:r>
              <a:rPr lang="en-US" sz="2800" b="1" i="1">
                <a:solidFill>
                  <a:srgbClr val="000000"/>
                </a:solidFill>
                <a:latin typeface="Arial Narrow" charset="0"/>
                <a:cs typeface="Souce Sans Pro" charset="0"/>
                <a:sym typeface="Souce Sans Pro" charset="0"/>
              </a:rPr>
              <a:t>Performance</a:t>
            </a:r>
            <a:r>
              <a:rPr lang="en-US" sz="2800">
                <a:solidFill>
                  <a:srgbClr val="000000"/>
                </a:solidFill>
                <a:latin typeface="Arial Narrow" charset="0"/>
                <a:cs typeface="Souce Sans Pro" charset="0"/>
                <a:sym typeface="Souce Sans Pro" charset="0"/>
              </a:rPr>
              <a:t> – How well has the student done?</a:t>
            </a:r>
          </a:p>
          <a:p>
            <a:pPr marL="0" indent="0" eaLnBrk="1" hangingPunct="1">
              <a:spcBef>
                <a:spcPts val="525"/>
              </a:spcBef>
              <a:buClr>
                <a:srgbClr val="4C1304"/>
              </a:buClr>
              <a:buSzPct val="25000"/>
              <a:buFont typeface="Souce Sans Pro" charset="0"/>
              <a:buNone/>
            </a:pPr>
            <a:r>
              <a:rPr lang="en-US" sz="2800" b="1" i="1">
                <a:solidFill>
                  <a:srgbClr val="000000"/>
                </a:solidFill>
                <a:latin typeface="Arial Narrow" charset="0"/>
                <a:cs typeface="Souce Sans Pro" charset="0"/>
                <a:sym typeface="Souce Sans Pro" charset="0"/>
              </a:rPr>
              <a:t>Potential</a:t>
            </a:r>
            <a:r>
              <a:rPr lang="en-US" sz="2800">
                <a:solidFill>
                  <a:srgbClr val="000000"/>
                </a:solidFill>
                <a:latin typeface="Arial Narrow" charset="0"/>
                <a:cs typeface="Souce Sans Pro" charset="0"/>
                <a:sym typeface="Souce Sans Pro" charset="0"/>
              </a:rPr>
              <a:t> – Indicated by standardized test scores.</a:t>
            </a:r>
          </a:p>
          <a:p>
            <a:pPr marL="0" indent="0" eaLnBrk="1" hangingPunct="1">
              <a:spcBef>
                <a:spcPts val="525"/>
              </a:spcBef>
              <a:buClr>
                <a:srgbClr val="4C1304"/>
              </a:buClr>
              <a:buSzPct val="25000"/>
              <a:buFont typeface="Souce Sans Pro" charset="0"/>
              <a:buNone/>
            </a:pPr>
            <a:r>
              <a:rPr lang="en-US" sz="2800" b="1" i="1">
                <a:solidFill>
                  <a:srgbClr val="000000"/>
                </a:solidFill>
                <a:latin typeface="Arial Narrow" charset="0"/>
                <a:cs typeface="Souce Sans Pro" charset="0"/>
                <a:sym typeface="Souce Sans Pro" charset="0"/>
              </a:rPr>
              <a:t>Participation</a:t>
            </a:r>
            <a:r>
              <a:rPr lang="en-US" sz="2800">
                <a:solidFill>
                  <a:srgbClr val="000000"/>
                </a:solidFill>
                <a:latin typeface="Arial Narrow" charset="0"/>
                <a:cs typeface="Souce Sans Pro" charset="0"/>
                <a:sym typeface="Souce Sans Pro" charset="0"/>
              </a:rPr>
              <a:t> – What commitments outside the classroom?  Job?  Activities?  Community service?</a:t>
            </a:r>
          </a:p>
          <a:p>
            <a:pPr marL="0" indent="0" eaLnBrk="1" hangingPunct="1">
              <a:spcBef>
                <a:spcPts val="525"/>
              </a:spcBef>
              <a:buClr>
                <a:srgbClr val="4C1304"/>
              </a:buClr>
              <a:buSzPct val="25000"/>
              <a:buFont typeface="Souce Sans Pro" charset="0"/>
              <a:buNone/>
            </a:pPr>
            <a:r>
              <a:rPr lang="en-US" sz="2800" b="1" i="1">
                <a:solidFill>
                  <a:srgbClr val="000000"/>
                </a:solidFill>
                <a:latin typeface="Arial Narrow" charset="0"/>
                <a:cs typeface="Souce Sans Pro" charset="0"/>
                <a:sym typeface="Souce Sans Pro" charset="0"/>
              </a:rPr>
              <a:t>Personality</a:t>
            </a:r>
            <a:r>
              <a:rPr lang="en-US" sz="2800">
                <a:solidFill>
                  <a:srgbClr val="000000"/>
                </a:solidFill>
                <a:latin typeface="Arial Narrow" charset="0"/>
                <a:cs typeface="Souce Sans Pro" charset="0"/>
                <a:sym typeface="Souce Sans Pro" charset="0"/>
              </a:rPr>
              <a:t> – Essay and teacher/counselor recommendations. Interviews. Can explain a bad year.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59"/>
          <p:cNvSpPr>
            <a:spLocks noGrp="1"/>
          </p:cNvSpPr>
          <p:nvPr>
            <p:ph type="title"/>
          </p:nvPr>
        </p:nvSpPr>
        <p:spPr>
          <a:xfrm>
            <a:off x="550863" y="436563"/>
            <a:ext cx="8042275" cy="1009650"/>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KEEP THE FAITH.</a:t>
            </a:r>
          </a:p>
        </p:txBody>
      </p:sp>
      <p:sp>
        <p:nvSpPr>
          <p:cNvPr id="158" name="Shape 158"/>
          <p:cNvSpPr txBox="1">
            <a:spLocks noGrp="1"/>
          </p:cNvSpPr>
          <p:nvPr>
            <p:ph idx="1"/>
          </p:nvPr>
        </p:nvSpPr>
        <p:spPr>
          <a:xfrm>
            <a:off x="838200" y="1446213"/>
            <a:ext cx="7467600" cy="4543425"/>
          </a:xfrm>
        </p:spPr>
        <p:txBody>
          <a:bodyPr lIns="91425" tIns="45700" rIns="91425" bIns="45700" rtlCol="0">
            <a:noAutofit/>
          </a:bodyPr>
          <a:lstStyle/>
          <a:p>
            <a:pPr marL="273050" indent="-234950" eaLnBrk="1" fontAlgn="auto" hangingPunct="1">
              <a:spcBef>
                <a:spcPts val="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There is a place for every student after high school</a:t>
            </a:r>
            <a:r>
              <a:rPr lang="en-US" sz="3200" dirty="0" smtClean="0">
                <a:solidFill>
                  <a:srgbClr val="000000"/>
                </a:solidFill>
                <a:latin typeface="Arial Narrow"/>
                <a:ea typeface="Souce Sans Pro"/>
                <a:cs typeface="Arial Narrow"/>
                <a:sym typeface="Souce Sans Pro"/>
              </a:rPr>
              <a:t>.</a:t>
            </a:r>
          </a:p>
          <a:p>
            <a:pPr marL="38100" indent="0" eaLnBrk="1" fontAlgn="auto" hangingPunct="1">
              <a:spcBef>
                <a:spcPts val="0"/>
              </a:spcBef>
              <a:spcAft>
                <a:spcPts val="0"/>
              </a:spcAft>
              <a:buSzPct val="100000"/>
              <a:buFont typeface="Rage Italic" pitchFamily="66" charset="0"/>
              <a:buNone/>
              <a:defRPr/>
            </a:pPr>
            <a:endParaRPr lang="en-US" sz="1600" dirty="0">
              <a:solidFill>
                <a:srgbClr val="000000"/>
              </a:solidFill>
              <a:latin typeface="Arial Narrow"/>
              <a:ea typeface="Souce Sans Pro"/>
              <a:cs typeface="Arial Narrow"/>
              <a:sym typeface="Souce Sans Pro"/>
            </a:endParaRPr>
          </a:p>
          <a:p>
            <a:pPr marL="273050" indent="-234950" eaLnBrk="1" fontAlgn="auto" hangingPunct="1">
              <a:spcBef>
                <a:spcPts val="56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Need to look for “Best Fit” not “Best School” – a place where your child can be successful both academically and socially</a:t>
            </a:r>
            <a:r>
              <a:rPr lang="en-US" sz="3200" dirty="0" smtClean="0">
                <a:solidFill>
                  <a:srgbClr val="000000"/>
                </a:solidFill>
                <a:latin typeface="Arial Narrow"/>
                <a:ea typeface="Souce Sans Pro"/>
                <a:cs typeface="Arial Narrow"/>
                <a:sym typeface="Souce Sans Pro"/>
              </a:rPr>
              <a:t>.</a:t>
            </a:r>
            <a:endParaRPr lang="en-US" sz="3200" dirty="0">
              <a:solidFill>
                <a:srgbClr val="000000"/>
              </a:solidFill>
              <a:latin typeface="Arial Narrow"/>
              <a:ea typeface="Souce Sans Pro"/>
              <a:cs typeface="Arial Narrow"/>
              <a:sym typeface="Souce Sans Pro"/>
            </a:endParaRPr>
          </a:p>
          <a:p>
            <a:pPr marL="547687" lvl="1" indent="-192087" eaLnBrk="1" fontAlgn="auto" hangingPunct="1">
              <a:spcBef>
                <a:spcPts val="480"/>
              </a:spcBef>
              <a:spcAft>
                <a:spcPts val="0"/>
              </a:spcAft>
              <a:buClr>
                <a:schemeClr val="accent2"/>
              </a:buClr>
              <a:buSzPct val="100000"/>
              <a:buFont typeface="Noto Symbol"/>
              <a:buChar char="▪"/>
              <a:defRPr/>
            </a:pPr>
            <a:r>
              <a:rPr lang="en-US" sz="2800" dirty="0">
                <a:solidFill>
                  <a:srgbClr val="000000"/>
                </a:solidFill>
                <a:latin typeface="Arial Narrow"/>
                <a:ea typeface="Souce Sans Pro"/>
                <a:cs typeface="Arial Narrow"/>
                <a:sym typeface="Souce Sans Pro"/>
              </a:rPr>
              <a:t>Admissions committees have your child’s interests at heart.</a:t>
            </a:r>
          </a:p>
          <a:p>
            <a:pPr marL="547687" lvl="1" indent="-192087" eaLnBrk="1" fontAlgn="auto" hangingPunct="1">
              <a:spcBef>
                <a:spcPts val="480"/>
              </a:spcBef>
              <a:spcAft>
                <a:spcPts val="0"/>
              </a:spcAft>
              <a:buClr>
                <a:schemeClr val="accent2"/>
              </a:buClr>
              <a:buSzPct val="100000"/>
              <a:buFont typeface="Noto Symbol"/>
              <a:buChar char="▪"/>
              <a:defRPr/>
            </a:pPr>
            <a:r>
              <a:rPr lang="en-US" sz="2800" dirty="0">
                <a:solidFill>
                  <a:srgbClr val="000000"/>
                </a:solidFill>
                <a:latin typeface="Arial Narrow"/>
                <a:ea typeface="Souce Sans Pro"/>
                <a:cs typeface="Arial Narrow"/>
                <a:sym typeface="Souce Sans Pro"/>
              </a:rPr>
              <a:t>College admissions can be unpredictable – situations and needs change yearly.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64"/>
          <p:cNvSpPr>
            <a:spLocks noGrp="1"/>
          </p:cNvSpPr>
          <p:nvPr>
            <p:ph type="body" idx="1"/>
          </p:nvPr>
        </p:nvSpPr>
        <p:spPr>
          <a:xfrm rot="1223288">
            <a:off x="6118225" y="1462088"/>
            <a:ext cx="2133600" cy="2057400"/>
          </a:xfrm>
        </p:spPr>
        <p:txBody>
          <a:bodyPr lIns="91425" tIns="45700" rIns="91425" bIns="45700" anchor="ctr"/>
          <a:lstStyle/>
          <a:p>
            <a:pPr marL="273050" indent="-6350" eaLnBrk="1" hangingPunct="1">
              <a:spcBef>
                <a:spcPct val="0"/>
              </a:spcBef>
              <a:buSzPct val="25000"/>
              <a:buFont typeface="Noto Symbol" charset="0"/>
              <a:buNone/>
            </a:pPr>
            <a:r>
              <a:rPr lang="en-US" sz="3600" b="1">
                <a:solidFill>
                  <a:srgbClr val="000000"/>
                </a:solidFill>
                <a:latin typeface="Arial Narrow" charset="0"/>
                <a:cs typeface="Souce Sans Pro" charset="0"/>
                <a:sym typeface="Souce Sans Pro" charset="0"/>
              </a:rPr>
              <a:t>PARENT</a:t>
            </a:r>
          </a:p>
          <a:p>
            <a:pPr marL="273050" indent="-6350" eaLnBrk="1" hangingPunct="1">
              <a:spcBef>
                <a:spcPct val="0"/>
              </a:spcBef>
              <a:buSzPct val="25000"/>
              <a:buFont typeface="Noto Symbol" charset="0"/>
              <a:buNone/>
            </a:pPr>
            <a:r>
              <a:rPr lang="en-US" sz="3600" b="1">
                <a:solidFill>
                  <a:srgbClr val="000000"/>
                </a:solidFill>
                <a:latin typeface="Arial Narrow" charset="0"/>
                <a:cs typeface="Souce Sans Pro" charset="0"/>
                <a:sym typeface="Souce Sans Pro" charset="0"/>
              </a:rPr>
              <a:t>ROLE</a:t>
            </a:r>
          </a:p>
        </p:txBody>
      </p:sp>
      <p:sp>
        <p:nvSpPr>
          <p:cNvPr id="39938" name="Shape 165"/>
          <p:cNvSpPr txBox="1">
            <a:spLocks noChangeArrowheads="1"/>
          </p:cNvSpPr>
          <p:nvPr/>
        </p:nvSpPr>
        <p:spPr bwMode="auto">
          <a:xfrm>
            <a:off x="658813" y="579438"/>
            <a:ext cx="7885112" cy="702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SzPct val="25000"/>
              <a:buFont typeface="Arial" charset="0"/>
              <a:buNone/>
            </a:pPr>
            <a:r>
              <a:rPr lang="en-US" sz="2400">
                <a:latin typeface="Arial Narrow" charset="0"/>
                <a:cs typeface="Arial Narrow" charset="0"/>
              </a:rPr>
              <a:t>As parents you have many roles in the college admissions process:</a:t>
            </a:r>
          </a:p>
          <a:p>
            <a:pPr eaLnBrk="1" hangingPunct="1">
              <a:buClr>
                <a:srgbClr val="000000"/>
              </a:buClr>
              <a:buFont typeface="Arial" charset="0"/>
              <a:buNone/>
            </a:pPr>
            <a:endParaRPr lang="en-US" sz="1800">
              <a:latin typeface="Arial Narrow" charset="0"/>
              <a:cs typeface="Arial Narrow" charset="0"/>
            </a:endParaRPr>
          </a:p>
          <a:p>
            <a:pPr eaLnBrk="1" hangingPunct="1">
              <a:lnSpc>
                <a:spcPct val="120000"/>
              </a:lnSpc>
              <a:buClr>
                <a:srgbClr val="5A5155"/>
              </a:buClr>
              <a:buSzPct val="25000"/>
              <a:buFont typeface="Arial" charset="0"/>
              <a:buNone/>
            </a:pPr>
            <a:r>
              <a:rPr lang="en-US" sz="2600">
                <a:latin typeface="Arial Narrow" charset="0"/>
                <a:cs typeface="Arial Narrow" charset="0"/>
              </a:rPr>
              <a:t>Listener</a:t>
            </a:r>
          </a:p>
          <a:p>
            <a:pPr eaLnBrk="1" hangingPunct="1">
              <a:lnSpc>
                <a:spcPct val="120000"/>
              </a:lnSpc>
              <a:buClr>
                <a:srgbClr val="5A5155"/>
              </a:buClr>
              <a:buSzPct val="25000"/>
              <a:buFont typeface="Arial" charset="0"/>
              <a:buNone/>
            </a:pPr>
            <a:r>
              <a:rPr lang="en-US" sz="2600">
                <a:latin typeface="Arial Narrow" charset="0"/>
                <a:cs typeface="Arial Narrow" charset="0"/>
              </a:rPr>
              <a:t>Advocate</a:t>
            </a:r>
            <a:br>
              <a:rPr lang="en-US" sz="2600">
                <a:latin typeface="Arial Narrow" charset="0"/>
                <a:cs typeface="Arial Narrow" charset="0"/>
              </a:rPr>
            </a:br>
            <a:r>
              <a:rPr lang="en-US" sz="2600">
                <a:latin typeface="Arial Narrow" charset="0"/>
                <a:cs typeface="Arial Narrow" charset="0"/>
              </a:rPr>
              <a:t>Advisor of deadlines</a:t>
            </a:r>
            <a:br>
              <a:rPr lang="en-US" sz="2600">
                <a:latin typeface="Arial Narrow" charset="0"/>
                <a:cs typeface="Arial Narrow" charset="0"/>
              </a:rPr>
            </a:br>
            <a:r>
              <a:rPr lang="en-US" sz="2600">
                <a:latin typeface="Arial Narrow" charset="0"/>
                <a:cs typeface="Arial Narrow" charset="0"/>
              </a:rPr>
              <a:t>Assistant time manager           </a:t>
            </a:r>
          </a:p>
          <a:p>
            <a:pPr eaLnBrk="1" hangingPunct="1">
              <a:lnSpc>
                <a:spcPct val="120000"/>
              </a:lnSpc>
              <a:buClr>
                <a:srgbClr val="5A5155"/>
              </a:buClr>
              <a:buSzPct val="25000"/>
              <a:buFont typeface="Arial" charset="0"/>
              <a:buNone/>
            </a:pPr>
            <a:r>
              <a:rPr lang="en-US" sz="2600">
                <a:latin typeface="Arial Narrow" charset="0"/>
                <a:cs typeface="Arial Narrow" charset="0"/>
              </a:rPr>
              <a:t>College trip organizer</a:t>
            </a:r>
            <a:br>
              <a:rPr lang="en-US" sz="2600">
                <a:latin typeface="Arial Narrow" charset="0"/>
                <a:cs typeface="Arial Narrow" charset="0"/>
              </a:rPr>
            </a:br>
            <a:r>
              <a:rPr lang="en-US" sz="2600">
                <a:latin typeface="Arial Narrow" charset="0"/>
                <a:cs typeface="Arial Narrow" charset="0"/>
              </a:rPr>
              <a:t>Researcher</a:t>
            </a:r>
            <a:br>
              <a:rPr lang="en-US" sz="2600">
                <a:latin typeface="Arial Narrow" charset="0"/>
                <a:cs typeface="Arial Narrow" charset="0"/>
              </a:rPr>
            </a:br>
            <a:r>
              <a:rPr lang="en-US" sz="2600">
                <a:latin typeface="Arial Narrow" charset="0"/>
                <a:cs typeface="Arial Narrow" charset="0"/>
              </a:rPr>
              <a:t>Cheerleader</a:t>
            </a:r>
          </a:p>
          <a:p>
            <a:pPr eaLnBrk="1" hangingPunct="1">
              <a:lnSpc>
                <a:spcPct val="120000"/>
              </a:lnSpc>
              <a:buClr>
                <a:srgbClr val="5A5155"/>
              </a:buClr>
              <a:buSzPct val="25000"/>
              <a:buFont typeface="Arial" charset="0"/>
              <a:buNone/>
            </a:pPr>
            <a:endParaRPr lang="en-US" sz="2600" i="1">
              <a:latin typeface="Arial Narrow" charset="0"/>
              <a:cs typeface="Arial Narrow" charset="0"/>
            </a:endParaRPr>
          </a:p>
          <a:p>
            <a:pPr eaLnBrk="1" hangingPunct="1">
              <a:lnSpc>
                <a:spcPct val="120000"/>
              </a:lnSpc>
              <a:buClr>
                <a:srgbClr val="5A5155"/>
              </a:buClr>
              <a:buSzPct val="25000"/>
              <a:buFont typeface="Arial" charset="0"/>
              <a:buNone/>
            </a:pPr>
            <a:r>
              <a:rPr lang="en-US" sz="2400" i="1">
                <a:latin typeface="Arial Narrow" charset="0"/>
                <a:cs typeface="Arial Narrow" charset="0"/>
              </a:rPr>
              <a:t>Open, honest communication between you and your child is critical to the success of the process.</a:t>
            </a:r>
          </a:p>
          <a:p>
            <a:pPr eaLnBrk="1" hangingPunct="1">
              <a:lnSpc>
                <a:spcPct val="120000"/>
              </a:lnSpc>
              <a:buClr>
                <a:srgbClr val="000000"/>
              </a:buClr>
              <a:buFont typeface="Arial" charset="0"/>
              <a:buNone/>
            </a:pPr>
            <a:endParaRPr lang="en-US" sz="2800">
              <a:latin typeface="Arial Narrow" charset="0"/>
              <a:cs typeface="Arial Narrow" charset="0"/>
            </a:endParaRPr>
          </a:p>
          <a:p>
            <a:pPr eaLnBrk="1" hangingPunct="1"/>
            <a:endParaRPr lang="en-US" sz="2800">
              <a:latin typeface="Arial Narrow" charset="0"/>
              <a:cs typeface="Arial Narrow" charset="0"/>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71"/>
          <p:cNvSpPr>
            <a:spLocks noGrp="1"/>
          </p:cNvSpPr>
          <p:nvPr>
            <p:ph type="title"/>
          </p:nvPr>
        </p:nvSpPr>
        <p:spPr/>
        <p:txBody>
          <a:bodyPr lIns="91425" tIns="45700" rIns="91425" bIns="45700"/>
          <a:lstStyle/>
          <a:p>
            <a:pPr eaLnBrk="1" hangingPunct="1">
              <a:buClr>
                <a:srgbClr val="FFFFFF"/>
              </a:buClr>
              <a:buSzPct val="25000"/>
              <a:buFont typeface="Souce Sans Pro" charset="0"/>
              <a:buNone/>
            </a:pPr>
            <a:r>
              <a:rPr lang="en-US" sz="3200">
                <a:solidFill>
                  <a:srgbClr val="FFFFFF"/>
                </a:solidFill>
                <a:latin typeface="Souce Sans Pro" charset="0"/>
                <a:cs typeface="Souce Sans Pro" charset="0"/>
                <a:sym typeface="Souce Sans Pro" charset="0"/>
              </a:rPr>
              <a:t>LETTING GO….</a:t>
            </a:r>
          </a:p>
        </p:txBody>
      </p:sp>
      <p:sp>
        <p:nvSpPr>
          <p:cNvPr id="170" name="Shape 170"/>
          <p:cNvSpPr txBox="1">
            <a:spLocks noGrp="1"/>
          </p:cNvSpPr>
          <p:nvPr>
            <p:ph idx="1"/>
          </p:nvPr>
        </p:nvSpPr>
        <p:spPr>
          <a:xfrm>
            <a:off x="550863" y="812800"/>
            <a:ext cx="8191500" cy="4800600"/>
          </a:xfrm>
        </p:spPr>
        <p:txBody>
          <a:bodyPr lIns="91425" tIns="45700" rIns="91425" bIns="45700" rtlCol="0">
            <a:noAutofit/>
          </a:bodyPr>
          <a:lstStyle/>
          <a:p>
            <a:pPr marL="273050" indent="-234950" eaLnBrk="1" fontAlgn="auto" hangingPunct="1">
              <a:lnSpc>
                <a:spcPct val="90000"/>
              </a:lnSpc>
              <a:spcBef>
                <a:spcPts val="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While you provide support, have your child take OWNERSHIP of this process.</a:t>
            </a:r>
          </a:p>
          <a:p>
            <a:pPr marL="365125" lvl="1" indent="-9525" eaLnBrk="1" fontAlgn="auto" hangingPunct="1">
              <a:lnSpc>
                <a:spcPct val="80000"/>
              </a:lnSpc>
              <a:spcBef>
                <a:spcPts val="480"/>
              </a:spcBef>
              <a:spcAft>
                <a:spcPts val="0"/>
              </a:spcAft>
              <a:buClr>
                <a:schemeClr val="dk1"/>
              </a:buClr>
              <a:buFont typeface="Souce Sans Pro"/>
              <a:buNone/>
              <a:defRPr/>
            </a:pPr>
            <a:endParaRPr sz="2400" dirty="0">
              <a:solidFill>
                <a:srgbClr val="000000"/>
              </a:solidFill>
              <a:latin typeface="Arial Narrow"/>
              <a:ea typeface="Souce Sans Pro"/>
              <a:cs typeface="Arial Narrow"/>
              <a:sym typeface="Souce Sans Pro"/>
            </a:endParaRPr>
          </a:p>
          <a:p>
            <a:pPr marL="365125" lvl="1" indent="-9525" eaLnBrk="1" fontAlgn="auto" hangingPunct="1">
              <a:lnSpc>
                <a:spcPct val="80000"/>
              </a:lnSpc>
              <a:spcBef>
                <a:spcPts val="160"/>
              </a:spcBef>
              <a:spcAft>
                <a:spcPts val="0"/>
              </a:spcAft>
              <a:buClr>
                <a:schemeClr val="dk1"/>
              </a:buClr>
              <a:buFont typeface="Souce Sans Pro"/>
              <a:buNone/>
              <a:defRPr/>
            </a:pPr>
            <a:endParaRPr sz="800" dirty="0">
              <a:solidFill>
                <a:srgbClr val="000000"/>
              </a:solidFill>
              <a:latin typeface="Arial Narrow"/>
              <a:ea typeface="Souce Sans Pro"/>
              <a:cs typeface="Arial Narrow"/>
              <a:sym typeface="Souce Sans Pro"/>
            </a:endParaRPr>
          </a:p>
          <a:p>
            <a:pPr marL="365125" lvl="1" indent="-9525" eaLnBrk="1" fontAlgn="auto" hangingPunct="1">
              <a:lnSpc>
                <a:spcPct val="80000"/>
              </a:lnSpc>
              <a:spcBef>
                <a:spcPts val="480"/>
              </a:spcBef>
              <a:spcAft>
                <a:spcPts val="0"/>
              </a:spcAft>
              <a:buClr>
                <a:schemeClr val="dk2"/>
              </a:buClr>
              <a:buSzPct val="25000"/>
              <a:buFont typeface="Souce Sans Pro"/>
              <a:buNone/>
              <a:defRPr/>
            </a:pPr>
            <a:r>
              <a:rPr lang="en-US" sz="2800" dirty="0">
                <a:solidFill>
                  <a:srgbClr val="000000"/>
                </a:solidFill>
                <a:latin typeface="Arial Narrow"/>
                <a:ea typeface="Souce Sans Pro"/>
                <a:cs typeface="Arial Narrow"/>
                <a:sym typeface="Souce Sans Pro"/>
              </a:rPr>
              <a:t>This is the beginning                         </a:t>
            </a:r>
          </a:p>
          <a:p>
            <a:pPr marL="365125" lvl="1" indent="-9525" eaLnBrk="1" fontAlgn="auto" hangingPunct="1">
              <a:lnSpc>
                <a:spcPct val="80000"/>
              </a:lnSpc>
              <a:spcBef>
                <a:spcPts val="480"/>
              </a:spcBef>
              <a:spcAft>
                <a:spcPts val="0"/>
              </a:spcAft>
              <a:buClr>
                <a:schemeClr val="dk2"/>
              </a:buClr>
              <a:buSzPct val="25000"/>
              <a:buFont typeface="Souce Sans Pro"/>
              <a:buNone/>
              <a:defRPr/>
            </a:pPr>
            <a:r>
              <a:rPr lang="en-US" sz="2800" dirty="0">
                <a:solidFill>
                  <a:srgbClr val="000000"/>
                </a:solidFill>
                <a:latin typeface="Arial Narrow"/>
                <a:ea typeface="Souce Sans Pro"/>
                <a:cs typeface="Arial Narrow"/>
                <a:sym typeface="Souce Sans Pro"/>
              </a:rPr>
              <a:t> of their independence…     </a:t>
            </a:r>
          </a:p>
          <a:p>
            <a:pPr marL="365125" lvl="1" indent="-9525" eaLnBrk="1" fontAlgn="auto" hangingPunct="1">
              <a:lnSpc>
                <a:spcPct val="80000"/>
              </a:lnSpc>
              <a:spcBef>
                <a:spcPts val="480"/>
              </a:spcBef>
              <a:spcAft>
                <a:spcPts val="0"/>
              </a:spcAft>
              <a:buClr>
                <a:schemeClr val="dk2"/>
              </a:buClr>
              <a:buSzPct val="25000"/>
              <a:buFont typeface="Souce Sans Pro"/>
              <a:buNone/>
              <a:defRPr/>
            </a:pPr>
            <a:r>
              <a:rPr lang="en-US" sz="2800" dirty="0">
                <a:solidFill>
                  <a:srgbClr val="000000"/>
                </a:solidFill>
                <a:latin typeface="Arial Narrow"/>
                <a:ea typeface="Souce Sans Pro"/>
                <a:cs typeface="Arial Narrow"/>
                <a:sym typeface="Souce Sans Pro"/>
              </a:rPr>
              <a:t> your child is the one</a:t>
            </a:r>
          </a:p>
          <a:p>
            <a:pPr marL="365125" lvl="1" indent="-9525" eaLnBrk="1" fontAlgn="auto" hangingPunct="1">
              <a:lnSpc>
                <a:spcPct val="80000"/>
              </a:lnSpc>
              <a:spcBef>
                <a:spcPts val="480"/>
              </a:spcBef>
              <a:spcAft>
                <a:spcPts val="0"/>
              </a:spcAft>
              <a:buClr>
                <a:schemeClr val="dk2"/>
              </a:buClr>
              <a:buSzPct val="25000"/>
              <a:buFont typeface="Souce Sans Pro"/>
              <a:buNone/>
              <a:defRPr/>
            </a:pPr>
            <a:r>
              <a:rPr lang="en-US" sz="2800" dirty="0">
                <a:solidFill>
                  <a:srgbClr val="000000"/>
                </a:solidFill>
                <a:latin typeface="Arial Narrow"/>
                <a:ea typeface="Souce Sans Pro"/>
                <a:cs typeface="Arial Narrow"/>
                <a:sym typeface="Souce Sans Pro"/>
              </a:rPr>
              <a:t> going off to college. </a:t>
            </a:r>
          </a:p>
          <a:p>
            <a:pPr marL="365125" lvl="1" indent="-9525" algn="ctr" eaLnBrk="1" fontAlgn="auto" hangingPunct="1">
              <a:lnSpc>
                <a:spcPct val="90000"/>
              </a:lnSpc>
              <a:spcBef>
                <a:spcPts val="720"/>
              </a:spcBef>
              <a:spcAft>
                <a:spcPts val="0"/>
              </a:spcAft>
              <a:buClr>
                <a:schemeClr val="dk1"/>
              </a:buClr>
              <a:buFont typeface="Souce Sans Pro"/>
              <a:buNone/>
              <a:defRPr/>
            </a:pPr>
            <a:endParaRPr sz="2600" dirty="0">
              <a:solidFill>
                <a:srgbClr val="000000"/>
              </a:solidFill>
              <a:latin typeface="Arial Narrow"/>
              <a:ea typeface="Arial"/>
              <a:cs typeface="Arial Narrow"/>
              <a:sym typeface="Arial"/>
            </a:endParaRPr>
          </a:p>
          <a:p>
            <a:pPr marL="365125" lvl="1" indent="-9525" algn="ctr" eaLnBrk="1" fontAlgn="auto" hangingPunct="1">
              <a:lnSpc>
                <a:spcPct val="90000"/>
              </a:lnSpc>
              <a:spcBef>
                <a:spcPts val="480"/>
              </a:spcBef>
              <a:spcAft>
                <a:spcPts val="0"/>
              </a:spcAft>
              <a:buClr>
                <a:schemeClr val="dk1"/>
              </a:buClr>
              <a:buFont typeface="Souce Sans Pro"/>
              <a:buNone/>
              <a:defRPr/>
            </a:pPr>
            <a:endParaRPr sz="2600" dirty="0">
              <a:solidFill>
                <a:srgbClr val="000000"/>
              </a:solidFill>
              <a:latin typeface="Arial Narrow"/>
              <a:ea typeface="Arial"/>
              <a:cs typeface="Arial Narrow"/>
              <a:sym typeface="Arial"/>
            </a:endParaRPr>
          </a:p>
          <a:p>
            <a:pPr marL="365125" lvl="1" indent="-9525" algn="ctr" eaLnBrk="1" fontAlgn="auto" hangingPunct="1">
              <a:lnSpc>
                <a:spcPct val="90000"/>
              </a:lnSpc>
              <a:spcBef>
                <a:spcPts val="480"/>
              </a:spcBef>
              <a:spcAft>
                <a:spcPts val="0"/>
              </a:spcAft>
              <a:buClr>
                <a:schemeClr val="dk2"/>
              </a:buClr>
              <a:buSzPct val="25000"/>
              <a:buFont typeface="Arial"/>
              <a:buNone/>
              <a:defRPr/>
            </a:pPr>
            <a:r>
              <a:rPr lang="en-US" sz="2600" dirty="0">
                <a:solidFill>
                  <a:srgbClr val="000000"/>
                </a:solidFill>
                <a:latin typeface="Arial Narrow"/>
                <a:ea typeface="Arial"/>
                <a:cs typeface="Arial Narrow"/>
                <a:sym typeface="Arial"/>
              </a:rPr>
              <a:t>While this may be very difficult, this process begins the year of “Letting Go” for both you and your son or daughter.</a:t>
            </a:r>
          </a:p>
          <a:p>
            <a:pPr marL="365125" lvl="1" indent="130175" eaLnBrk="1" fontAlgn="auto" hangingPunct="1">
              <a:lnSpc>
                <a:spcPct val="90000"/>
              </a:lnSpc>
              <a:spcBef>
                <a:spcPts val="440"/>
              </a:spcBef>
              <a:spcAft>
                <a:spcPts val="0"/>
              </a:spcAft>
              <a:buClr>
                <a:schemeClr val="accent2"/>
              </a:buClr>
              <a:buFont typeface="Noto Symbol"/>
              <a:buNone/>
              <a:defRPr/>
            </a:pPr>
            <a:endParaRPr dirty="0">
              <a:solidFill>
                <a:srgbClr val="000000"/>
              </a:solidFill>
              <a:latin typeface="Arial Narrow"/>
              <a:ea typeface="Souce Sans Pro"/>
              <a:cs typeface="Arial Narrow"/>
              <a:sym typeface="Souce Sans Pro"/>
            </a:endParaRPr>
          </a:p>
          <a:p>
            <a:pPr lvl="2" indent="-187325" eaLnBrk="1" fontAlgn="auto" hangingPunct="1">
              <a:lnSpc>
                <a:spcPct val="90000"/>
              </a:lnSpc>
              <a:spcBef>
                <a:spcPts val="300"/>
              </a:spcBef>
              <a:spcAft>
                <a:spcPts val="0"/>
              </a:spcAft>
              <a:buClr>
                <a:schemeClr val="dk1"/>
              </a:buClr>
              <a:buFont typeface="Souce Sans Pro"/>
              <a:buNone/>
              <a:defRPr/>
            </a:pPr>
            <a:endParaRPr sz="1500" dirty="0">
              <a:solidFill>
                <a:srgbClr val="000000"/>
              </a:solidFill>
              <a:latin typeface="Arial Narrow"/>
              <a:ea typeface="Souce Sans Pro"/>
              <a:cs typeface="Arial Narrow"/>
              <a:sym typeface="Souce Sans Pro"/>
            </a:endParaRPr>
          </a:p>
          <a:p>
            <a:pPr marL="0" indent="0" eaLnBrk="1" fontAlgn="auto" hangingPunct="1">
              <a:spcBef>
                <a:spcPts val="0"/>
              </a:spcBef>
              <a:spcAft>
                <a:spcPts val="0"/>
              </a:spcAft>
              <a:buFont typeface="Rage Italic" pitchFamily="66" charset="0"/>
              <a:buNone/>
              <a:defRPr/>
            </a:pPr>
            <a:endParaRPr sz="1500" dirty="0">
              <a:solidFill>
                <a:srgbClr val="000000"/>
              </a:solidFill>
              <a:latin typeface="Arial Narrow"/>
              <a:ea typeface="Souce Sans Pro"/>
              <a:cs typeface="Arial Narrow"/>
              <a:sym typeface="Souce Sans Pro"/>
            </a:endParaRPr>
          </a:p>
        </p:txBody>
      </p:sp>
      <p:pic>
        <p:nvPicPr>
          <p:cNvPr id="41987" name="Shape 17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1719263"/>
            <a:ext cx="3768725"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78"/>
          <p:cNvSpPr txBox="1">
            <a:spLocks/>
          </p:cNvSpPr>
          <p:nvPr/>
        </p:nvSpPr>
        <p:spPr bwMode="auto">
          <a:xfrm>
            <a:off x="457200" y="381000"/>
            <a:ext cx="63246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defTabSz="457200" eaLnBrk="0" hangingPunct="0">
              <a:defRPr sz="1400">
                <a:solidFill>
                  <a:srgbClr val="000000"/>
                </a:solidFill>
                <a:latin typeface="Arial" charset="0"/>
                <a:ea typeface="ＭＳ Ｐゴシック" charset="0"/>
                <a:cs typeface="ＭＳ Ｐゴシック" charset="0"/>
                <a:sym typeface="Arial" charset="0"/>
              </a:defRPr>
            </a:lvl1pPr>
            <a:lvl2pPr marL="742950" indent="-285750" defTabSz="457200" eaLnBrk="0" hangingPunct="0">
              <a:defRPr sz="1400">
                <a:solidFill>
                  <a:srgbClr val="000000"/>
                </a:solidFill>
                <a:latin typeface="Arial" charset="0"/>
                <a:ea typeface="ＭＳ Ｐゴシック" charset="0"/>
                <a:sym typeface="Arial" charset="0"/>
              </a:defRPr>
            </a:lvl2pPr>
            <a:lvl3pPr marL="1143000" indent="-228600" defTabSz="457200" eaLnBrk="0" hangingPunct="0">
              <a:defRPr sz="1400">
                <a:solidFill>
                  <a:srgbClr val="000000"/>
                </a:solidFill>
                <a:latin typeface="Arial" charset="0"/>
                <a:ea typeface="ＭＳ Ｐゴシック" charset="0"/>
                <a:sym typeface="Arial" charset="0"/>
              </a:defRPr>
            </a:lvl3pPr>
            <a:lvl4pPr marL="1600200" indent="-228600" defTabSz="457200" eaLnBrk="0" hangingPunct="0">
              <a:defRPr sz="1400">
                <a:solidFill>
                  <a:srgbClr val="000000"/>
                </a:solidFill>
                <a:latin typeface="Arial" charset="0"/>
                <a:ea typeface="ＭＳ Ｐゴシック" charset="0"/>
                <a:sym typeface="Arial" charset="0"/>
              </a:defRPr>
            </a:lvl4pPr>
            <a:lvl5pPr marL="2057400" indent="-228600" defTabSz="4572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FFFFFF"/>
              </a:buClr>
              <a:buSzPct val="25000"/>
              <a:buFont typeface="Souce Sans Pro" charset="0"/>
              <a:buNone/>
            </a:pPr>
            <a:r>
              <a:rPr lang="en-US" sz="2400" b="1" i="1">
                <a:latin typeface="Arial Narrow" charset="0"/>
                <a:cs typeface="Souce Sans Pro" charset="0"/>
                <a:sym typeface="Souce Sans Pro" charset="0"/>
              </a:rPr>
              <a:t>EARLY DECISION </a:t>
            </a:r>
            <a:r>
              <a:rPr lang="en-US" sz="2000">
                <a:latin typeface="Arial Narrow" charset="0"/>
                <a:cs typeface="Souce Sans Pro" charset="0"/>
                <a:sym typeface="Souce Sans Pro" charset="0"/>
              </a:rPr>
              <a:t>– BINDING: IF ACCEPTED, YOU MUST ATTEND THAT COLLEGE. YOU WILL BE INFORMED OF ADMISSIONS STATUS (USUALLY) BY DECEMBER.</a:t>
            </a:r>
          </a:p>
          <a:p>
            <a:pPr eaLnBrk="1" hangingPunct="1">
              <a:buClr>
                <a:srgbClr val="FFFFFF"/>
              </a:buClr>
              <a:buSzPct val="25000"/>
              <a:buFont typeface="Souce Sans Pro" charset="0"/>
              <a:buNone/>
            </a:pPr>
            <a:endParaRPr lang="en-US" sz="2000">
              <a:latin typeface="Arial Narrow" charset="0"/>
              <a:cs typeface="Souce Sans Pro" charset="0"/>
              <a:sym typeface="Souce Sans Pro" charset="0"/>
            </a:endParaRPr>
          </a:p>
          <a:p>
            <a:pPr eaLnBrk="1" hangingPunct="1">
              <a:buClr>
                <a:srgbClr val="FFFFFF"/>
              </a:buClr>
              <a:buSzPct val="25000"/>
              <a:buFont typeface="Souce Sans Pro" charset="0"/>
              <a:buNone/>
            </a:pPr>
            <a:r>
              <a:rPr lang="en-US" sz="2400" b="1" i="1">
                <a:latin typeface="Arial Narrow" charset="0"/>
                <a:cs typeface="Souce Sans Pro" charset="0"/>
                <a:sym typeface="Souce Sans Pro" charset="0"/>
              </a:rPr>
              <a:t>IF DEFERRED TO REGULAR ADMISSIONS </a:t>
            </a:r>
            <a:r>
              <a:rPr lang="en-US" sz="2000">
                <a:latin typeface="Arial Narrow" charset="0"/>
                <a:cs typeface="Souce Sans Pro" charset="0"/>
                <a:sym typeface="Souce Sans Pro" charset="0"/>
              </a:rPr>
              <a:t>– YOU ARE RELEASED FROM CONTRACT TO ATTEND.</a:t>
            </a:r>
          </a:p>
          <a:p>
            <a:pPr eaLnBrk="1" hangingPunct="1">
              <a:buClr>
                <a:srgbClr val="FFFFFF"/>
              </a:buClr>
              <a:buSzPct val="25000"/>
              <a:buFont typeface="Souce Sans Pro" charset="0"/>
              <a:buNone/>
            </a:pPr>
            <a:endParaRPr lang="en-US" sz="2000">
              <a:latin typeface="Arial Narrow" charset="0"/>
              <a:cs typeface="Souce Sans Pro" charset="0"/>
              <a:sym typeface="Souce Sans Pro" charset="0"/>
            </a:endParaRPr>
          </a:p>
          <a:p>
            <a:pPr eaLnBrk="1" hangingPunct="1">
              <a:buClr>
                <a:srgbClr val="FFFFFF"/>
              </a:buClr>
              <a:buSzPct val="25000"/>
              <a:buFont typeface="Souce Sans Pro" charset="0"/>
              <a:buNone/>
            </a:pPr>
            <a:r>
              <a:rPr lang="en-US" sz="2400" b="1" i="1">
                <a:latin typeface="Arial Narrow" charset="0"/>
                <a:cs typeface="Souce Sans Pro" charset="0"/>
                <a:sym typeface="Souce Sans Pro" charset="0"/>
              </a:rPr>
              <a:t>EARLY ACTION </a:t>
            </a:r>
            <a:r>
              <a:rPr lang="en-US" sz="2000">
                <a:latin typeface="Arial Narrow" charset="0"/>
                <a:cs typeface="Souce Sans Pro" charset="0"/>
                <a:sym typeface="Souce Sans Pro" charset="0"/>
              </a:rPr>
              <a:t>– NOT BINDING, BUT YOU WILL RECEIVE AN EARLY RESPONSE (JAN/FEB),  YOU TYPICALLY HAVE UNTIL MAY 1</a:t>
            </a:r>
            <a:r>
              <a:rPr lang="en-US" sz="2000" baseline="30000">
                <a:latin typeface="Arial Narrow" charset="0"/>
                <a:cs typeface="Souce Sans Pro" charset="0"/>
                <a:sym typeface="Souce Sans Pro" charset="0"/>
              </a:rPr>
              <a:t>ST</a:t>
            </a:r>
            <a:r>
              <a:rPr lang="en-US" sz="2000">
                <a:latin typeface="Arial Narrow" charset="0"/>
                <a:cs typeface="Souce Sans Pro" charset="0"/>
                <a:sym typeface="Souce Sans Pro" charset="0"/>
              </a:rPr>
              <a:t> TO COMMIT.</a:t>
            </a:r>
          </a:p>
          <a:p>
            <a:pPr eaLnBrk="1" hangingPunct="1">
              <a:buClr>
                <a:srgbClr val="FFFFFF"/>
              </a:buClr>
              <a:buSzPct val="25000"/>
              <a:buFont typeface="Souce Sans Pro" charset="0"/>
              <a:buNone/>
            </a:pPr>
            <a:endParaRPr lang="en-US" sz="2000">
              <a:latin typeface="Arial Narrow" charset="0"/>
              <a:cs typeface="Souce Sans Pro" charset="0"/>
              <a:sym typeface="Souce Sans Pro" charset="0"/>
            </a:endParaRPr>
          </a:p>
          <a:p>
            <a:pPr eaLnBrk="1" hangingPunct="1">
              <a:buClr>
                <a:srgbClr val="FFFFFF"/>
              </a:buClr>
              <a:buSzPct val="25000"/>
              <a:buFont typeface="Souce Sans Pro" charset="0"/>
              <a:buNone/>
            </a:pPr>
            <a:r>
              <a:rPr lang="en-US" sz="2400" b="1" i="1">
                <a:latin typeface="Arial Narrow" charset="0"/>
                <a:cs typeface="Souce Sans Pro" charset="0"/>
                <a:sym typeface="Souce Sans Pro" charset="0"/>
              </a:rPr>
              <a:t>ROLLING ADMISSIONS </a:t>
            </a:r>
            <a:r>
              <a:rPr lang="en-US" sz="2000">
                <a:latin typeface="Arial Narrow" charset="0"/>
                <a:cs typeface="Souce Sans Pro" charset="0"/>
                <a:sym typeface="Souce Sans Pro" charset="0"/>
              </a:rPr>
              <a:t>– YOU WILL BE INFORMED OF ADMISSION STATUS 4-6 WEEKS AFTER MATERIALS ARE RECEIVED.</a:t>
            </a:r>
          </a:p>
          <a:p>
            <a:pPr eaLnBrk="1" hangingPunct="1">
              <a:buClr>
                <a:srgbClr val="FFFFFF"/>
              </a:buClr>
              <a:buSzPct val="25000"/>
              <a:buFont typeface="Souce Sans Pro" charset="0"/>
              <a:buNone/>
            </a:pPr>
            <a:endParaRPr lang="en-US" sz="2000">
              <a:latin typeface="Arial Narrow" charset="0"/>
              <a:cs typeface="Souce Sans Pro" charset="0"/>
              <a:sym typeface="Souce Sans Pro" charset="0"/>
            </a:endParaRPr>
          </a:p>
          <a:p>
            <a:pPr eaLnBrk="1" hangingPunct="1">
              <a:buClr>
                <a:srgbClr val="FFFFFF"/>
              </a:buClr>
              <a:buSzPct val="25000"/>
              <a:buFont typeface="Souce Sans Pro" charset="0"/>
              <a:buNone/>
            </a:pPr>
            <a:r>
              <a:rPr lang="en-US" sz="2400" b="1" i="1">
                <a:latin typeface="Arial Narrow" charset="0"/>
                <a:cs typeface="Souce Sans Pro" charset="0"/>
                <a:sym typeface="Souce Sans Pro" charset="0"/>
              </a:rPr>
              <a:t>REGULAR ADMISSIONS </a:t>
            </a:r>
            <a:r>
              <a:rPr lang="en-US" sz="2000">
                <a:latin typeface="Arial Narrow" charset="0"/>
                <a:cs typeface="Souce Sans Pro" charset="0"/>
                <a:sym typeface="Souce Sans Pro" charset="0"/>
              </a:rPr>
              <a:t>– YOU WILL BE INFORMED OF ADMISSIONS STATUS IN APRIL.</a:t>
            </a:r>
          </a:p>
        </p:txBody>
      </p:sp>
      <p:sp>
        <p:nvSpPr>
          <p:cNvPr id="44034" name="Shape 177"/>
          <p:cNvSpPr txBox="1">
            <a:spLocks/>
          </p:cNvSpPr>
          <p:nvPr/>
        </p:nvSpPr>
        <p:spPr bwMode="auto">
          <a:xfrm rot="1140000">
            <a:off x="6253163" y="409575"/>
            <a:ext cx="2473325"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defTabSz="457200" eaLnBrk="0" hangingPunct="0">
              <a:defRPr sz="1400">
                <a:solidFill>
                  <a:srgbClr val="000000"/>
                </a:solidFill>
                <a:latin typeface="Arial" charset="0"/>
                <a:ea typeface="ＭＳ Ｐゴシック" charset="0"/>
                <a:cs typeface="ＭＳ Ｐゴシック" charset="0"/>
                <a:sym typeface="Arial" charset="0"/>
              </a:defRPr>
            </a:lvl1pPr>
            <a:lvl2pPr marL="742950" indent="-285750" defTabSz="457200" eaLnBrk="0" hangingPunct="0">
              <a:defRPr sz="1400">
                <a:solidFill>
                  <a:srgbClr val="000000"/>
                </a:solidFill>
                <a:latin typeface="Arial" charset="0"/>
                <a:ea typeface="ＭＳ Ｐゴシック" charset="0"/>
                <a:sym typeface="Arial" charset="0"/>
              </a:defRPr>
            </a:lvl2pPr>
            <a:lvl3pPr marL="1143000" indent="-228600" defTabSz="457200" eaLnBrk="0" hangingPunct="0">
              <a:defRPr sz="1400">
                <a:solidFill>
                  <a:srgbClr val="000000"/>
                </a:solidFill>
                <a:latin typeface="Arial" charset="0"/>
                <a:ea typeface="ＭＳ Ｐゴシック" charset="0"/>
                <a:sym typeface="Arial" charset="0"/>
              </a:defRPr>
            </a:lvl3pPr>
            <a:lvl4pPr marL="1600200" indent="-228600" defTabSz="457200" eaLnBrk="0" hangingPunct="0">
              <a:defRPr sz="1400">
                <a:solidFill>
                  <a:srgbClr val="000000"/>
                </a:solidFill>
                <a:latin typeface="Arial" charset="0"/>
                <a:ea typeface="ＭＳ Ｐゴシック" charset="0"/>
                <a:sym typeface="Arial" charset="0"/>
              </a:defRPr>
            </a:lvl4pPr>
            <a:lvl5pPr marL="2057400" indent="-228600" defTabSz="4572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chemeClr val="accent1"/>
              </a:buClr>
              <a:buSzPct val="25000"/>
              <a:buFont typeface="Noto Symbol" charset="0"/>
              <a:buNone/>
            </a:pPr>
            <a:r>
              <a:rPr lang="en-US" sz="3200" b="1">
                <a:latin typeface="Arial Narrow" charset="0"/>
                <a:cs typeface="Souce Sans Pro" charset="0"/>
                <a:sym typeface="Souce Sans Pro" charset="0"/>
              </a:rPr>
              <a:t>Types</a:t>
            </a:r>
          </a:p>
          <a:p>
            <a:pPr algn="ctr" eaLnBrk="1" hangingPunct="1">
              <a:spcBef>
                <a:spcPts val="638"/>
              </a:spcBef>
              <a:buClr>
                <a:schemeClr val="accent1"/>
              </a:buClr>
              <a:buSzPct val="25000"/>
              <a:buFont typeface="Noto Symbol" charset="0"/>
              <a:buNone/>
            </a:pPr>
            <a:r>
              <a:rPr lang="en-US" sz="3200" b="1">
                <a:latin typeface="Arial Narrow" charset="0"/>
                <a:cs typeface="Souce Sans Pro" charset="0"/>
                <a:sym typeface="Souce Sans Pro" charset="0"/>
              </a:rPr>
              <a:t> of </a:t>
            </a:r>
          </a:p>
          <a:p>
            <a:pPr algn="ctr" eaLnBrk="1" hangingPunct="1">
              <a:spcBef>
                <a:spcPts val="638"/>
              </a:spcBef>
              <a:buClr>
                <a:schemeClr val="accent1"/>
              </a:buClr>
              <a:buSzPct val="25000"/>
              <a:buFont typeface="Noto Symbol" charset="0"/>
              <a:buNone/>
            </a:pPr>
            <a:r>
              <a:rPr lang="en-US" sz="3200" b="1">
                <a:latin typeface="Arial Narrow" charset="0"/>
                <a:cs typeface="Souce Sans Pro" charset="0"/>
                <a:sym typeface="Souce Sans Pro" charset="0"/>
              </a:rPr>
              <a:t>College</a:t>
            </a:r>
          </a:p>
          <a:p>
            <a:pPr algn="ctr" eaLnBrk="1" hangingPunct="1">
              <a:spcBef>
                <a:spcPts val="638"/>
              </a:spcBef>
              <a:buClr>
                <a:schemeClr val="accent1"/>
              </a:buClr>
              <a:buSzPct val="25000"/>
              <a:buFont typeface="Noto Symbol" charset="0"/>
              <a:buNone/>
            </a:pPr>
            <a:r>
              <a:rPr lang="en-US" sz="3200" b="1">
                <a:latin typeface="Arial Narrow" charset="0"/>
                <a:cs typeface="Souce Sans Pro" charset="0"/>
                <a:sym typeface="Souce Sans Pro" charset="0"/>
              </a:rPr>
              <a:t>Applications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84"/>
          <p:cNvSpPr>
            <a:spLocks noGrp="1"/>
          </p:cNvSpPr>
          <p:nvPr>
            <p:ph type="title"/>
          </p:nvPr>
        </p:nvSpPr>
        <p:spPr>
          <a:xfrm>
            <a:off x="550863" y="436563"/>
            <a:ext cx="8042275" cy="896937"/>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THE COLLEGE APPLICATION</a:t>
            </a:r>
          </a:p>
        </p:txBody>
      </p:sp>
      <p:sp>
        <p:nvSpPr>
          <p:cNvPr id="183" name="Shape 183"/>
          <p:cNvSpPr txBox="1">
            <a:spLocks noGrp="1"/>
          </p:cNvSpPr>
          <p:nvPr>
            <p:ph idx="1"/>
          </p:nvPr>
        </p:nvSpPr>
        <p:spPr>
          <a:xfrm>
            <a:off x="838200" y="1511300"/>
            <a:ext cx="7467600" cy="4478338"/>
          </a:xfrm>
        </p:spPr>
        <p:txBody>
          <a:bodyPr lIns="91425" tIns="45700" rIns="91425" bIns="45700" rtlCol="0">
            <a:noAutofit/>
          </a:bodyPr>
          <a:lstStyle/>
          <a:p>
            <a:pPr marL="273050" indent="-234950" eaLnBrk="1" fontAlgn="auto" hangingPunct="1">
              <a:lnSpc>
                <a:spcPct val="90000"/>
              </a:lnSpc>
              <a:spcBef>
                <a:spcPts val="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Be perfect.</a:t>
            </a:r>
          </a:p>
          <a:p>
            <a:pPr marL="273050" indent="-82550" eaLnBrk="1" fontAlgn="auto" hangingPunct="1">
              <a:lnSpc>
                <a:spcPct val="90000"/>
              </a:lnSpc>
              <a:spcBef>
                <a:spcPts val="480"/>
              </a:spcBef>
              <a:spcAft>
                <a:spcPts val="0"/>
              </a:spcAft>
              <a:buFont typeface="Noto Symbol"/>
              <a:buNone/>
              <a:defRPr/>
            </a:pPr>
            <a:endParaRPr sz="2800" dirty="0">
              <a:solidFill>
                <a:srgbClr val="000000"/>
              </a:solidFill>
              <a:latin typeface="Arial Narrow"/>
              <a:ea typeface="Souce Sans Pro"/>
              <a:cs typeface="Arial Narrow"/>
              <a:sym typeface="Souce Sans Pro"/>
            </a:endParaRPr>
          </a:p>
          <a:p>
            <a:pPr marL="273050" indent="-234950" eaLnBrk="1" fontAlgn="auto" hangingPunct="1">
              <a:lnSpc>
                <a:spcPct val="90000"/>
              </a:lnSpc>
              <a:spcBef>
                <a:spcPts val="48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Everything you need to know about the application process can be found on the college website under admissions. Please read this information in detail to ensure your application has all the necessary components.</a:t>
            </a:r>
          </a:p>
          <a:p>
            <a:pPr marL="273050" indent="-234950" eaLnBrk="1" fontAlgn="auto" hangingPunct="1">
              <a:lnSpc>
                <a:spcPct val="90000"/>
              </a:lnSpc>
              <a:spcBef>
                <a:spcPts val="480"/>
              </a:spcBef>
              <a:spcAft>
                <a:spcPts val="0"/>
              </a:spcAft>
              <a:buClr>
                <a:schemeClr val="dk1"/>
              </a:buClr>
              <a:buFont typeface="Souce Sans Pro"/>
              <a:buNone/>
              <a:defRPr/>
            </a:pPr>
            <a:endParaRPr sz="2800" dirty="0">
              <a:solidFill>
                <a:srgbClr val="000000"/>
              </a:solidFill>
              <a:latin typeface="Arial Narrow"/>
              <a:ea typeface="Souce Sans Pro"/>
              <a:cs typeface="Arial Narrow"/>
              <a:sym typeface="Souce Sans Pro"/>
            </a:endParaRPr>
          </a:p>
          <a:p>
            <a:pPr marL="273050" indent="-234950" eaLnBrk="1" fontAlgn="auto" hangingPunct="1">
              <a:lnSpc>
                <a:spcPct val="90000"/>
              </a:lnSpc>
              <a:spcBef>
                <a:spcPts val="48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Colleges may ask for essays, teacher recommendations, test scores, transcripts, and application fee.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89"/>
          <p:cNvSpPr>
            <a:spLocks noGrp="1"/>
          </p:cNvSpPr>
          <p:nvPr>
            <p:ph type="body" idx="1"/>
          </p:nvPr>
        </p:nvSpPr>
        <p:spPr>
          <a:xfrm>
            <a:off x="7010400" y="990600"/>
            <a:ext cx="1981200" cy="4343400"/>
          </a:xfrm>
        </p:spPr>
        <p:txBody>
          <a:bodyPr lIns="91425" tIns="45700" rIns="91425" bIns="45700" anchor="ctr"/>
          <a:lstStyle/>
          <a:p>
            <a:pPr algn="l" eaLnBrk="1" hangingPunct="1">
              <a:spcBef>
                <a:spcPct val="0"/>
              </a:spcBef>
              <a:buSzPct val="25000"/>
              <a:buFont typeface="Noto Symbol" charset="0"/>
              <a:buNone/>
            </a:pPr>
            <a:r>
              <a:rPr lang="en-US" sz="2400">
                <a:solidFill>
                  <a:srgbClr val="FFFEE6"/>
                </a:solidFill>
                <a:latin typeface="Souce Sans Pro" charset="0"/>
                <a:cs typeface="Souce Sans Pro" charset="0"/>
                <a:sym typeface="Souce Sans Pro" charset="0"/>
              </a:rPr>
              <a:t>The    College Application</a:t>
            </a:r>
          </a:p>
        </p:txBody>
      </p:sp>
      <p:sp>
        <p:nvSpPr>
          <p:cNvPr id="48130" name="Shape 190"/>
          <p:cNvSpPr txBox="1">
            <a:spLocks noChangeArrowheads="1"/>
          </p:cNvSpPr>
          <p:nvPr/>
        </p:nvSpPr>
        <p:spPr bwMode="auto">
          <a:xfrm>
            <a:off x="658813" y="595313"/>
            <a:ext cx="7862887"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SzPct val="25000"/>
              <a:buFont typeface="Souce Sans Pro" charset="0"/>
              <a:buNone/>
            </a:pPr>
            <a:r>
              <a:rPr lang="en-US" sz="2800" b="1" u="sng" dirty="0">
                <a:latin typeface="Arial Narrow" charset="0"/>
                <a:cs typeface="Souce Sans Pro" charset="0"/>
                <a:sym typeface="Souce Sans Pro" charset="0"/>
              </a:rPr>
              <a:t>Recommendations</a:t>
            </a:r>
            <a:r>
              <a:rPr lang="en-US" sz="2800" dirty="0">
                <a:latin typeface="Arial Narrow" charset="0"/>
                <a:cs typeface="Souce Sans Pro" charset="0"/>
                <a:sym typeface="Souce Sans Pro" charset="0"/>
              </a:rPr>
              <a:t> – Ask two teachers/counselor for recommendations. If you want the teacher/counselor to write a solid, well thought out recommendation, ask three weeks in advance. DO NOT ask at the last minute.</a:t>
            </a:r>
          </a:p>
          <a:p>
            <a:pPr eaLnBrk="1" hangingPunct="1">
              <a:buClr>
                <a:srgbClr val="000000"/>
              </a:buClr>
              <a:buFont typeface="Arial" charset="0"/>
              <a:buNone/>
            </a:pPr>
            <a:endParaRPr lang="en-US" sz="2800" dirty="0">
              <a:latin typeface="Arial Narrow" charset="0"/>
              <a:cs typeface="Souce Sans Pro" charset="0"/>
              <a:sym typeface="Souce Sans Pro" charset="0"/>
            </a:endParaRPr>
          </a:p>
          <a:p>
            <a:pPr eaLnBrk="1" hangingPunct="1">
              <a:buClr>
                <a:srgbClr val="000000"/>
              </a:buClr>
              <a:buSzPct val="25000"/>
              <a:buFont typeface="Souce Sans Pro" charset="0"/>
              <a:buNone/>
            </a:pPr>
            <a:r>
              <a:rPr lang="en-US" sz="2800" dirty="0">
                <a:latin typeface="Arial Narrow" charset="0"/>
                <a:cs typeface="Souce Sans Pro" charset="0"/>
                <a:sym typeface="Souce Sans Pro" charset="0"/>
              </a:rPr>
              <a:t>For</a:t>
            </a:r>
            <a:r>
              <a:rPr lang="en-US" sz="2800" b="1" u="sng" dirty="0">
                <a:latin typeface="Arial Narrow" charset="0"/>
                <a:cs typeface="Souce Sans Pro" charset="0"/>
                <a:sym typeface="Souce Sans Pro" charset="0"/>
              </a:rPr>
              <a:t> transcripts</a:t>
            </a:r>
            <a:r>
              <a:rPr lang="en-US" sz="2800" dirty="0">
                <a:latin typeface="Arial Narrow" charset="0"/>
                <a:cs typeface="Souce Sans Pro" charset="0"/>
                <a:sym typeface="Souce Sans Pro" charset="0"/>
              </a:rPr>
              <a:t>, SAT/ACT scores, counselor report, allow at least one week when requesting information be sent.</a:t>
            </a:r>
          </a:p>
          <a:p>
            <a:pPr eaLnBrk="1" hangingPunct="1">
              <a:buClr>
                <a:srgbClr val="000000"/>
              </a:buClr>
              <a:buFont typeface="Arial" charset="0"/>
              <a:buNone/>
            </a:pPr>
            <a:endParaRPr lang="en-US" sz="2800" dirty="0">
              <a:latin typeface="Arial Narrow" charset="0"/>
              <a:cs typeface="Galdeano" charset="0"/>
              <a:sym typeface="Galdeano" charset="0"/>
            </a:endParaRPr>
          </a:p>
          <a:p>
            <a:pPr eaLnBrk="1" hangingPunct="1">
              <a:buClr>
                <a:srgbClr val="000000"/>
              </a:buClr>
              <a:buSzPct val="25000"/>
              <a:buFont typeface="Galdeano" charset="0"/>
              <a:buNone/>
            </a:pPr>
            <a:r>
              <a:rPr lang="en-US" sz="2800" dirty="0">
                <a:latin typeface="Arial Narrow" charset="0"/>
                <a:cs typeface="Galdeano" charset="0"/>
                <a:sym typeface="Galdeano" charset="0"/>
              </a:rPr>
              <a:t>If you have “things” due over Christmas break or the beginning of January, it must be given to the appropriate person by </a:t>
            </a:r>
            <a:r>
              <a:rPr lang="en-US" sz="2800" dirty="0" smtClean="0">
                <a:latin typeface="Arial Narrow" charset="0"/>
                <a:cs typeface="Galdeano" charset="0"/>
                <a:sym typeface="Galdeano" charset="0"/>
              </a:rPr>
              <a:t>Friday, December </a:t>
            </a:r>
            <a:r>
              <a:rPr lang="en-US" sz="2800" dirty="0">
                <a:latin typeface="Arial Narrow" charset="0"/>
                <a:cs typeface="Galdeano" charset="0"/>
                <a:sym typeface="Galdeano" charset="0"/>
              </a:rPr>
              <a:t>8</a:t>
            </a:r>
            <a:r>
              <a:rPr lang="en-US" sz="2800" baseline="30000" dirty="0">
                <a:latin typeface="Arial Narrow" charset="0"/>
                <a:cs typeface="Galdeano" charset="0"/>
                <a:sym typeface="Galdeano" charset="0"/>
              </a:rPr>
              <a:t>th</a:t>
            </a:r>
            <a:r>
              <a:rPr lang="en-US" sz="2800" dirty="0">
                <a:latin typeface="Arial Narrow" charset="0"/>
                <a:cs typeface="Galdeano" charset="0"/>
                <a:sym typeface="Galdeano" charset="0"/>
              </a:rPr>
              <a:t>. If requests are submitted after December 8</a:t>
            </a:r>
            <a:r>
              <a:rPr lang="en-US" sz="2800" baseline="30000" dirty="0">
                <a:latin typeface="Arial Narrow" charset="0"/>
                <a:cs typeface="Galdeano" charset="0"/>
                <a:sym typeface="Galdeano" charset="0"/>
              </a:rPr>
              <a:t>th</a:t>
            </a:r>
            <a:r>
              <a:rPr lang="en-US" sz="2800" dirty="0">
                <a:latin typeface="Arial Narrow" charset="0"/>
                <a:cs typeface="Galdeano" charset="0"/>
                <a:sym typeface="Galdeano" charset="0"/>
              </a:rPr>
              <a:t>, they may not be completed on time.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196"/>
          <p:cNvSpPr>
            <a:spLocks noGrp="1"/>
          </p:cNvSpPr>
          <p:nvPr>
            <p:ph type="title"/>
          </p:nvPr>
        </p:nvSpPr>
        <p:spPr>
          <a:xfrm>
            <a:off x="550863" y="257175"/>
            <a:ext cx="8042275" cy="1044575"/>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THE COLLEGE APPLICATION</a:t>
            </a:r>
          </a:p>
        </p:txBody>
      </p:sp>
      <p:sp>
        <p:nvSpPr>
          <p:cNvPr id="195" name="Shape 195"/>
          <p:cNvSpPr txBox="1">
            <a:spLocks noGrp="1"/>
          </p:cNvSpPr>
          <p:nvPr>
            <p:ph idx="1"/>
          </p:nvPr>
        </p:nvSpPr>
        <p:spPr>
          <a:xfrm>
            <a:off x="368300" y="1301750"/>
            <a:ext cx="8407400" cy="5208588"/>
          </a:xfrm>
        </p:spPr>
        <p:txBody>
          <a:bodyPr lIns="91425" tIns="45700" rIns="91425" bIns="45700" rtlCol="0">
            <a:noAutofit/>
          </a:bodyPr>
          <a:lstStyle/>
          <a:p>
            <a:pPr marL="273050" indent="-234950" eaLnBrk="1" fontAlgn="auto" hangingPunct="1">
              <a:spcBef>
                <a:spcPts val="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Typical components of a college application</a:t>
            </a: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transcript which includes courses taken, grades earned, weighted GPA and class rank</a:t>
            </a: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senior year schedule</a:t>
            </a: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S</a:t>
            </a:r>
            <a:r>
              <a:rPr lang="en-US" sz="2400" dirty="0" smtClean="0">
                <a:solidFill>
                  <a:srgbClr val="000000"/>
                </a:solidFill>
                <a:latin typeface="Arial Narrow"/>
                <a:ea typeface="Souce Sans Pro"/>
                <a:cs typeface="Arial Narrow"/>
                <a:sym typeface="Souce Sans Pro"/>
              </a:rPr>
              <a:t>HS </a:t>
            </a:r>
            <a:r>
              <a:rPr lang="en-US" sz="2400" dirty="0">
                <a:solidFill>
                  <a:srgbClr val="000000"/>
                </a:solidFill>
                <a:latin typeface="Arial Narrow"/>
                <a:ea typeface="Souce Sans Pro"/>
                <a:cs typeface="Arial Narrow"/>
                <a:sym typeface="Souce Sans Pro"/>
              </a:rPr>
              <a:t>school profile</a:t>
            </a: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counselor report (not all schools have this)</a:t>
            </a: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SAT or ACT scores</a:t>
            </a:r>
          </a:p>
          <a:p>
            <a:pPr marL="547687" lvl="1" indent="-192087" eaLnBrk="1" fontAlgn="auto" hangingPunct="1">
              <a:spcBef>
                <a:spcPts val="480"/>
              </a:spcBef>
              <a:spcAft>
                <a:spcPts val="0"/>
              </a:spcAft>
              <a:buClr>
                <a:schemeClr val="dk1"/>
              </a:buClr>
              <a:buFont typeface="Souce Sans Pro"/>
              <a:buNone/>
              <a:defRPr/>
            </a:pPr>
            <a:endParaRPr sz="2400" dirty="0">
              <a:solidFill>
                <a:srgbClr val="000000"/>
              </a:solidFill>
              <a:latin typeface="Arial Narrow"/>
              <a:ea typeface="Souce Sans Pro"/>
              <a:cs typeface="Arial Narrow"/>
              <a:sym typeface="Souce Sans Pro"/>
            </a:endParaRPr>
          </a:p>
          <a:p>
            <a:pPr marL="547687" lvl="1" indent="-192087" eaLnBrk="1" fontAlgn="auto" hangingPunct="1">
              <a:spcBef>
                <a:spcPts val="480"/>
              </a:spcBef>
              <a:spcAft>
                <a:spcPts val="0"/>
              </a:spcAft>
              <a:buClr>
                <a:schemeClr val="dk2"/>
              </a:buClr>
              <a:buSzPct val="25000"/>
              <a:buFont typeface="Souce Sans Pro"/>
              <a:buNone/>
              <a:defRPr/>
            </a:pPr>
            <a:r>
              <a:rPr lang="en-US" sz="2400" dirty="0" smtClean="0">
                <a:solidFill>
                  <a:srgbClr val="000000"/>
                </a:solidFill>
                <a:latin typeface="Arial Narrow"/>
                <a:ea typeface="Souce Sans Pro"/>
                <a:cs typeface="Arial Narrow"/>
                <a:sym typeface="Souce Sans Pro"/>
              </a:rPr>
              <a:t>- Some </a:t>
            </a:r>
            <a:r>
              <a:rPr lang="en-US" sz="2400" dirty="0">
                <a:solidFill>
                  <a:srgbClr val="000000"/>
                </a:solidFill>
                <a:latin typeface="Arial Narrow"/>
                <a:ea typeface="Souce Sans Pro"/>
                <a:cs typeface="Arial Narrow"/>
                <a:sym typeface="Souce Sans Pro"/>
              </a:rPr>
              <a:t>schools also ask for essays and/or letters or recommendation. </a:t>
            </a:r>
          </a:p>
          <a:p>
            <a:pPr marL="547687" lvl="1" indent="-192087" eaLnBrk="1" fontAlgn="auto" hangingPunct="1">
              <a:spcBef>
                <a:spcPts val="480"/>
              </a:spcBef>
              <a:spcAft>
                <a:spcPts val="0"/>
              </a:spcAft>
              <a:buClr>
                <a:schemeClr val="dk2"/>
              </a:buClr>
              <a:buSzPct val="25000"/>
              <a:buFont typeface="Souce Sans Pro"/>
              <a:buNone/>
              <a:defRPr/>
            </a:pPr>
            <a:r>
              <a:rPr lang="en-US" sz="2400" dirty="0" smtClean="0">
                <a:solidFill>
                  <a:srgbClr val="000000"/>
                </a:solidFill>
                <a:latin typeface="Arial Narrow"/>
                <a:ea typeface="Souce Sans Pro"/>
                <a:cs typeface="Arial Narrow"/>
                <a:sym typeface="Souce Sans Pro"/>
              </a:rPr>
              <a:t>- Some </a:t>
            </a:r>
            <a:r>
              <a:rPr lang="en-US" sz="2400" dirty="0">
                <a:solidFill>
                  <a:srgbClr val="000000"/>
                </a:solidFill>
                <a:latin typeface="Arial Narrow"/>
                <a:ea typeface="Souce Sans Pro"/>
                <a:cs typeface="Arial Narrow"/>
                <a:sym typeface="Souce Sans Pro"/>
              </a:rPr>
              <a:t>schools REQUIRE that you send SAT/ACT scores directly from College Board/ACT.</a:t>
            </a:r>
          </a:p>
          <a:p>
            <a:pPr marL="0" indent="0" eaLnBrk="1" fontAlgn="auto" hangingPunct="1">
              <a:spcBef>
                <a:spcPts val="0"/>
              </a:spcBef>
              <a:spcAft>
                <a:spcPts val="0"/>
              </a:spcAft>
              <a:buFont typeface="Rage Italic" pitchFamily="66" charset="0"/>
              <a:buNone/>
              <a:defRPr/>
            </a:pPr>
            <a:endParaRPr dirty="0">
              <a:solidFill>
                <a:srgbClr val="000000"/>
              </a:solidFill>
              <a:latin typeface="Arial Narrow"/>
              <a:ea typeface="Souce Sans Pro"/>
              <a:cs typeface="Arial Narrow"/>
              <a:sym typeface="Souce Sans Pro"/>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02"/>
          <p:cNvSpPr>
            <a:spLocks noGrp="1"/>
          </p:cNvSpPr>
          <p:nvPr>
            <p:ph type="title"/>
          </p:nvPr>
        </p:nvSpPr>
        <p:spPr>
          <a:xfrm>
            <a:off x="550863" y="436563"/>
            <a:ext cx="8042275" cy="785812"/>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REQUEST FOR TRANSCRIPT</a:t>
            </a:r>
          </a:p>
        </p:txBody>
      </p:sp>
      <p:sp>
        <p:nvSpPr>
          <p:cNvPr id="201" name="Shape 201"/>
          <p:cNvSpPr txBox="1">
            <a:spLocks noGrp="1"/>
          </p:cNvSpPr>
          <p:nvPr>
            <p:ph idx="1"/>
          </p:nvPr>
        </p:nvSpPr>
        <p:spPr>
          <a:xfrm>
            <a:off x="457200" y="1222375"/>
            <a:ext cx="8229600" cy="5254625"/>
          </a:xfrm>
        </p:spPr>
        <p:txBody>
          <a:bodyPr lIns="91425" tIns="45700" rIns="91425" bIns="45700" rtlCol="0">
            <a:noAutofit/>
          </a:bodyPr>
          <a:lstStyle/>
          <a:p>
            <a:pPr marL="273050" indent="-234950" eaLnBrk="1" fontAlgn="auto" hangingPunct="1">
              <a:spcBef>
                <a:spcPts val="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In order for transcripts to be sent for college admissions or scholarships, a Transcript Request </a:t>
            </a:r>
            <a:r>
              <a:rPr lang="en-US" sz="2800" dirty="0" smtClean="0">
                <a:solidFill>
                  <a:srgbClr val="000000"/>
                </a:solidFill>
                <a:latin typeface="Arial Narrow"/>
                <a:ea typeface="Souce Sans Pro"/>
                <a:cs typeface="Arial Narrow"/>
                <a:sym typeface="Souce Sans Pro"/>
              </a:rPr>
              <a:t>Form </a:t>
            </a:r>
            <a:r>
              <a:rPr lang="en-US" sz="2800" dirty="0">
                <a:solidFill>
                  <a:srgbClr val="000000"/>
                </a:solidFill>
                <a:latin typeface="Arial Narrow"/>
                <a:ea typeface="Souce Sans Pro"/>
                <a:cs typeface="Arial Narrow"/>
                <a:sym typeface="Souce Sans Pro"/>
              </a:rPr>
              <a:t>must be completed. The Transcript Request </a:t>
            </a:r>
            <a:r>
              <a:rPr lang="en-US" sz="2800" dirty="0" smtClean="0">
                <a:solidFill>
                  <a:srgbClr val="000000"/>
                </a:solidFill>
                <a:latin typeface="Arial Narrow"/>
                <a:ea typeface="Souce Sans Pro"/>
                <a:cs typeface="Arial Narrow"/>
                <a:sym typeface="Souce Sans Pro"/>
              </a:rPr>
              <a:t>Form </a:t>
            </a:r>
            <a:r>
              <a:rPr lang="en-US" sz="2800" dirty="0">
                <a:solidFill>
                  <a:srgbClr val="000000"/>
                </a:solidFill>
                <a:latin typeface="Arial Narrow"/>
                <a:ea typeface="Souce Sans Pro"/>
                <a:cs typeface="Arial Narrow"/>
                <a:sym typeface="Souce Sans Pro"/>
              </a:rPr>
              <a:t>is available in the Counseling Office. </a:t>
            </a:r>
          </a:p>
          <a:p>
            <a:pPr marL="273050" indent="-82550" eaLnBrk="1" fontAlgn="auto" hangingPunct="1">
              <a:spcBef>
                <a:spcPts val="480"/>
              </a:spcBef>
              <a:spcAft>
                <a:spcPts val="0"/>
              </a:spcAft>
              <a:buFont typeface="Noto Symbol"/>
              <a:buNone/>
              <a:defRPr/>
            </a:pPr>
            <a:endParaRPr sz="2800" dirty="0">
              <a:solidFill>
                <a:srgbClr val="000000"/>
              </a:solidFill>
              <a:latin typeface="Arial Narrow"/>
              <a:ea typeface="Souce Sans Pro"/>
              <a:cs typeface="Arial Narrow"/>
              <a:sym typeface="Souce Sans Pro"/>
            </a:endParaRPr>
          </a:p>
          <a:p>
            <a:pPr marL="273050" indent="-234950" eaLnBrk="1" fontAlgn="auto" hangingPunct="1">
              <a:spcBef>
                <a:spcPts val="48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Students MUST include a resume or activities list when submitting the Transcript Request to the Counseling Office.</a:t>
            </a:r>
          </a:p>
          <a:p>
            <a:pPr marL="273050" indent="-82550" eaLnBrk="1" fontAlgn="auto" hangingPunct="1">
              <a:spcBef>
                <a:spcPts val="480"/>
              </a:spcBef>
              <a:spcAft>
                <a:spcPts val="0"/>
              </a:spcAft>
              <a:buFont typeface="Noto Symbol"/>
              <a:buNone/>
              <a:defRPr/>
            </a:pPr>
            <a:endParaRPr sz="2800" dirty="0">
              <a:solidFill>
                <a:srgbClr val="000000"/>
              </a:solidFill>
              <a:latin typeface="Arial Narrow"/>
              <a:ea typeface="Souce Sans Pro"/>
              <a:cs typeface="Arial Narrow"/>
              <a:sym typeface="Souce Sans Pro"/>
            </a:endParaRPr>
          </a:p>
          <a:p>
            <a:pPr marL="273050" indent="-234950" eaLnBrk="1" fontAlgn="auto" hangingPunct="1">
              <a:spcBef>
                <a:spcPts val="480"/>
              </a:spcBef>
              <a:spcAft>
                <a:spcPts val="0"/>
              </a:spcAft>
              <a:buSzPct val="100000"/>
              <a:buFont typeface="Noto Symbol"/>
              <a:buChar char="◼"/>
              <a:defRPr/>
            </a:pPr>
            <a:r>
              <a:rPr lang="en-US" sz="2800" dirty="0">
                <a:solidFill>
                  <a:srgbClr val="000000"/>
                </a:solidFill>
                <a:latin typeface="Arial Narrow"/>
                <a:ea typeface="Souce Sans Pro"/>
                <a:cs typeface="Arial Narrow"/>
                <a:sym typeface="Souce Sans Pro"/>
              </a:rPr>
              <a:t>If the college/university has a counselor report, it is the student’s responsibility to print this and submit to Counseling Office.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87075"/>
            <a:ext cx="8042275" cy="1443037"/>
          </a:xfrm>
        </p:spPr>
        <p:txBody>
          <a:bodyPr/>
          <a:lstStyle/>
          <a:p>
            <a:r>
              <a:rPr lang="en-US" b="1" dirty="0" smtClean="0"/>
              <a:t>PARCHMENT</a:t>
            </a:r>
            <a:endParaRPr lang="en-US" b="1" dirty="0"/>
          </a:p>
        </p:txBody>
      </p:sp>
      <p:sp>
        <p:nvSpPr>
          <p:cNvPr id="3" name="Content Placeholder 2"/>
          <p:cNvSpPr>
            <a:spLocks noGrp="1"/>
          </p:cNvSpPr>
          <p:nvPr>
            <p:ph idx="1"/>
          </p:nvPr>
        </p:nvSpPr>
        <p:spPr>
          <a:xfrm>
            <a:off x="838200" y="1559981"/>
            <a:ext cx="7467600" cy="3951288"/>
          </a:xfrm>
        </p:spPr>
        <p:txBody>
          <a:bodyPr/>
          <a:lstStyle/>
          <a:p>
            <a:r>
              <a:rPr lang="en-US" smtClean="0"/>
              <a:t>All transcripts </a:t>
            </a:r>
            <a:r>
              <a:rPr lang="en-US" dirty="0" smtClean="0"/>
              <a:t>will be sent to </a:t>
            </a:r>
            <a:r>
              <a:rPr lang="en-US" dirty="0" smtClean="0">
                <a:latin typeface="Arial Narrow"/>
                <a:cs typeface="Arial Narrow"/>
              </a:rPr>
              <a:t>colleges</a:t>
            </a:r>
            <a:r>
              <a:rPr lang="en-US" dirty="0" smtClean="0"/>
              <a:t> and universities electronically through the PARCHMENT program.  All seniors MUST register with Parchment in order for transcripts to be sent to colleges.  Every senior received access codes to register in the Packer Block, although a student is able to register without these access codes. </a:t>
            </a:r>
          </a:p>
          <a:p>
            <a:endParaRPr lang="en-US" dirty="0"/>
          </a:p>
          <a:p>
            <a:r>
              <a:rPr lang="en-US" dirty="0" smtClean="0"/>
              <a:t>Once a student submits a college application, he/she must request a transcript through Parchment if he/she is not using any other </a:t>
            </a:r>
            <a:r>
              <a:rPr lang="en-US" dirty="0" err="1" smtClean="0"/>
              <a:t>electonic</a:t>
            </a:r>
            <a:r>
              <a:rPr lang="en-US" dirty="0" smtClean="0"/>
              <a:t> vehicle such as </a:t>
            </a:r>
            <a:r>
              <a:rPr lang="en-US" dirty="0" err="1" smtClean="0"/>
              <a:t>SendEdu</a:t>
            </a:r>
            <a:r>
              <a:rPr lang="en-US" dirty="0" smtClean="0"/>
              <a:t> or the Common App.</a:t>
            </a:r>
            <a:endParaRPr lang="en-US" dirty="0"/>
          </a:p>
        </p:txBody>
      </p:sp>
    </p:spTree>
    <p:extLst>
      <p:ext uri="{BB962C8B-B14F-4D97-AF65-F5344CB8AC3E}">
        <p14:creationId xmlns:p14="http://schemas.microsoft.com/office/powerpoint/2010/main" val="227435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04"/>
          <p:cNvSpPr>
            <a:spLocks noGrp="1"/>
          </p:cNvSpPr>
          <p:nvPr>
            <p:ph type="title"/>
          </p:nvPr>
        </p:nvSpPr>
        <p:spPr>
          <a:xfrm>
            <a:off x="550863" y="436563"/>
            <a:ext cx="8042275" cy="1042987"/>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SENIOR PARENT CONFERENCE</a:t>
            </a:r>
          </a:p>
        </p:txBody>
      </p:sp>
      <p:sp>
        <p:nvSpPr>
          <p:cNvPr id="103" name="Shape 103"/>
          <p:cNvSpPr txBox="1">
            <a:spLocks noGrp="1"/>
          </p:cNvSpPr>
          <p:nvPr>
            <p:ph idx="1"/>
          </p:nvPr>
        </p:nvSpPr>
        <p:spPr>
          <a:xfrm>
            <a:off x="381000" y="1479550"/>
            <a:ext cx="8407400" cy="4310063"/>
          </a:xfrm>
        </p:spPr>
        <p:txBody>
          <a:bodyPr lIns="91425" tIns="45700" rIns="91425" bIns="45700" rtlCol="0">
            <a:noAutofit/>
          </a:bodyPr>
          <a:lstStyle/>
          <a:p>
            <a:pPr marL="44450" indent="-6350" algn="ctr" eaLnBrk="1" fontAlgn="auto" hangingPunct="1">
              <a:spcBef>
                <a:spcPts val="0"/>
              </a:spcBef>
              <a:spcAft>
                <a:spcPts val="0"/>
              </a:spcAft>
              <a:buClr>
                <a:schemeClr val="dk2"/>
              </a:buClr>
              <a:buSzPct val="25000"/>
              <a:buFont typeface="Souce Sans Pro"/>
              <a:buNone/>
              <a:defRPr/>
            </a:pPr>
            <a:r>
              <a:rPr lang="en-US" sz="3000" dirty="0">
                <a:solidFill>
                  <a:schemeClr val="tx1"/>
                </a:solidFill>
                <a:latin typeface="Arial Narrow"/>
                <a:ea typeface="Souce Sans Pro"/>
                <a:cs typeface="Arial Narrow"/>
                <a:sym typeface="Souce Sans Pro"/>
              </a:rPr>
              <a:t>This power point will provide an introduction to the senior year. Please take notes and be ready to ask questions when we have our individual meeting.</a:t>
            </a:r>
          </a:p>
          <a:p>
            <a:pPr marL="44450" indent="-6350" algn="ctr" eaLnBrk="1" fontAlgn="auto" hangingPunct="1">
              <a:spcBef>
                <a:spcPts val="400"/>
              </a:spcBef>
              <a:spcAft>
                <a:spcPts val="0"/>
              </a:spcAft>
              <a:buClr>
                <a:schemeClr val="dk1"/>
              </a:buClr>
              <a:buFont typeface="Souce Sans Pro"/>
              <a:buNone/>
              <a:defRPr/>
            </a:pPr>
            <a:endParaRPr sz="3000" dirty="0">
              <a:solidFill>
                <a:schemeClr val="tx1"/>
              </a:solidFill>
              <a:latin typeface="Arial Narrow"/>
              <a:ea typeface="Souce Sans Pro"/>
              <a:cs typeface="Arial Narrow"/>
              <a:sym typeface="Souce Sans Pro"/>
            </a:endParaRPr>
          </a:p>
          <a:p>
            <a:pPr marL="0" indent="0" eaLnBrk="1" fontAlgn="auto" hangingPunct="1">
              <a:spcBef>
                <a:spcPts val="0"/>
              </a:spcBef>
              <a:spcAft>
                <a:spcPts val="0"/>
              </a:spcAft>
              <a:buFont typeface="Rage Italic" pitchFamily="66" charset="0"/>
              <a:buNone/>
              <a:defRPr/>
            </a:pPr>
            <a:endParaRPr sz="3000" dirty="0">
              <a:solidFill>
                <a:schemeClr val="tx1"/>
              </a:solidFill>
              <a:latin typeface="Arial Narrow"/>
              <a:ea typeface="Souce Sans Pro"/>
              <a:cs typeface="Arial Narrow"/>
              <a:sym typeface="Souce Sans Pro"/>
            </a:endParaRPr>
          </a:p>
        </p:txBody>
      </p:sp>
      <p:pic>
        <p:nvPicPr>
          <p:cNvPr id="19459" name="Shape 1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79813"/>
            <a:ext cx="4191000"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208"/>
          <p:cNvSpPr>
            <a:spLocks noGrp="1"/>
          </p:cNvSpPr>
          <p:nvPr>
            <p:ph type="title"/>
          </p:nvPr>
        </p:nvSpPr>
        <p:spPr>
          <a:xfrm>
            <a:off x="550863" y="436563"/>
            <a:ext cx="8042275" cy="1090612"/>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SCHOOL PROFILE</a:t>
            </a:r>
          </a:p>
        </p:txBody>
      </p:sp>
      <p:sp>
        <p:nvSpPr>
          <p:cNvPr id="207" name="Shape 207"/>
          <p:cNvSpPr txBox="1">
            <a:spLocks noGrp="1"/>
          </p:cNvSpPr>
          <p:nvPr>
            <p:ph idx="1"/>
          </p:nvPr>
        </p:nvSpPr>
        <p:spPr>
          <a:xfrm>
            <a:off x="838200" y="1655763"/>
            <a:ext cx="7467600" cy="4333875"/>
          </a:xfrm>
        </p:spPr>
        <p:txBody>
          <a:bodyPr lIns="91425" tIns="45700" rIns="91425" bIns="45700" rtlCol="0">
            <a:noAutofit/>
          </a:bodyPr>
          <a:lstStyle/>
          <a:p>
            <a:pPr marL="273050" indent="-57150" eaLnBrk="1" fontAlgn="auto" hangingPunct="1">
              <a:spcBef>
                <a:spcPts val="0"/>
              </a:spcBef>
              <a:spcAft>
                <a:spcPts val="0"/>
              </a:spcAft>
              <a:buFont typeface="Noto Symbol"/>
              <a:buNone/>
              <a:defRPr/>
            </a:pPr>
            <a:endParaRPr sz="2800" dirty="0">
              <a:solidFill>
                <a:srgbClr val="000000"/>
              </a:solidFill>
              <a:latin typeface="Arial Narrow"/>
              <a:ea typeface="Souce Sans Pro"/>
              <a:cs typeface="Arial Narrow"/>
              <a:sym typeface="Souce Sans Pro"/>
            </a:endParaRPr>
          </a:p>
          <a:p>
            <a:pPr marL="273050" indent="-234950" eaLnBrk="1" fontAlgn="auto" hangingPunct="1">
              <a:spcBef>
                <a:spcPts val="560"/>
              </a:spcBef>
              <a:spcAft>
                <a:spcPts val="0"/>
              </a:spcAft>
              <a:buClr>
                <a:schemeClr val="dk2"/>
              </a:buClr>
              <a:buSzPct val="25000"/>
              <a:buFont typeface="Souce Sans Pro"/>
              <a:buNone/>
              <a:defRPr/>
            </a:pPr>
            <a:r>
              <a:rPr lang="en-US" sz="3200" dirty="0">
                <a:solidFill>
                  <a:srgbClr val="000000"/>
                </a:solidFill>
                <a:latin typeface="Arial Narrow"/>
                <a:ea typeface="Souce Sans Pro"/>
                <a:cs typeface="Arial Narrow"/>
                <a:sym typeface="Souce Sans Pro"/>
              </a:rPr>
              <a:t>Every time a transcript is sent, </a:t>
            </a:r>
            <a:r>
              <a:rPr lang="en-US" sz="3200" dirty="0" smtClean="0">
                <a:solidFill>
                  <a:srgbClr val="000000"/>
                </a:solidFill>
                <a:latin typeface="Arial Narrow"/>
                <a:ea typeface="Souce Sans Pro"/>
                <a:cs typeface="Arial Narrow"/>
                <a:sym typeface="Souce Sans Pro"/>
              </a:rPr>
              <a:t>an SHS </a:t>
            </a:r>
            <a:r>
              <a:rPr lang="en-US" sz="3200" dirty="0">
                <a:solidFill>
                  <a:srgbClr val="000000"/>
                </a:solidFill>
                <a:latin typeface="Arial Narrow"/>
                <a:ea typeface="Souce Sans Pro"/>
                <a:cs typeface="Arial Narrow"/>
                <a:sym typeface="Souce Sans Pro"/>
              </a:rPr>
              <a:t>profile will be included.</a:t>
            </a:r>
          </a:p>
          <a:p>
            <a:pPr marL="365125" lvl="1" indent="-9525" eaLnBrk="1" fontAlgn="auto" hangingPunct="1">
              <a:spcBef>
                <a:spcPts val="480"/>
              </a:spcBef>
              <a:spcAft>
                <a:spcPts val="0"/>
              </a:spcAft>
              <a:buClr>
                <a:schemeClr val="dk1"/>
              </a:buClr>
              <a:buFont typeface="Souce Sans Pro"/>
              <a:buNone/>
              <a:defRPr/>
            </a:pPr>
            <a:endParaRPr sz="2800" dirty="0">
              <a:solidFill>
                <a:srgbClr val="000000"/>
              </a:solidFill>
              <a:latin typeface="Arial Narrow"/>
              <a:ea typeface="Souce Sans Pro"/>
              <a:cs typeface="Arial Narrow"/>
              <a:sym typeface="Souce Sans Pro"/>
            </a:endParaRPr>
          </a:p>
          <a:p>
            <a:pPr marL="365125" lvl="1" indent="-9525" eaLnBrk="1" fontAlgn="auto" hangingPunct="1">
              <a:spcBef>
                <a:spcPts val="480"/>
              </a:spcBef>
              <a:spcAft>
                <a:spcPts val="0"/>
              </a:spcAft>
              <a:buClr>
                <a:schemeClr val="dk2"/>
              </a:buClr>
              <a:buSzPct val="25000"/>
              <a:buFont typeface="Souce Sans Pro"/>
              <a:buNone/>
              <a:defRPr/>
            </a:pPr>
            <a:r>
              <a:rPr lang="en-US" sz="2800" dirty="0">
                <a:solidFill>
                  <a:srgbClr val="000000"/>
                </a:solidFill>
                <a:latin typeface="Arial Narrow"/>
                <a:ea typeface="Souce Sans Pro"/>
                <a:cs typeface="Arial Narrow"/>
                <a:sym typeface="Souce Sans Pro"/>
              </a:rPr>
              <a:t>A </a:t>
            </a:r>
            <a:r>
              <a:rPr lang="en-US" sz="2800" b="1" dirty="0">
                <a:solidFill>
                  <a:srgbClr val="000000"/>
                </a:solidFill>
                <a:latin typeface="Arial Narrow"/>
                <a:ea typeface="Souce Sans Pro"/>
                <a:cs typeface="Arial Narrow"/>
                <a:sym typeface="Souce Sans Pro"/>
              </a:rPr>
              <a:t>school profile</a:t>
            </a:r>
            <a:r>
              <a:rPr lang="en-US" sz="2800" dirty="0">
                <a:solidFill>
                  <a:srgbClr val="000000"/>
                </a:solidFill>
                <a:latin typeface="Arial Narrow"/>
                <a:ea typeface="Souce Sans Pro"/>
                <a:cs typeface="Arial Narrow"/>
                <a:sym typeface="Souce Sans Pro"/>
              </a:rPr>
              <a:t> provides summary information about the school's student body, curricular offerings, average SAT scores, weighting of our courses, and our grading scale.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220"/>
          <p:cNvSpPr>
            <a:spLocks noGrp="1"/>
          </p:cNvSpPr>
          <p:nvPr>
            <p:ph type="title"/>
          </p:nvPr>
        </p:nvSpPr>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KEEP INFORMED!</a:t>
            </a:r>
          </a:p>
        </p:txBody>
      </p:sp>
      <p:sp>
        <p:nvSpPr>
          <p:cNvPr id="219" name="Shape 219"/>
          <p:cNvSpPr txBox="1">
            <a:spLocks noGrp="1"/>
          </p:cNvSpPr>
          <p:nvPr>
            <p:ph idx="1"/>
          </p:nvPr>
        </p:nvSpPr>
        <p:spPr>
          <a:xfrm>
            <a:off x="838200" y="1527175"/>
            <a:ext cx="7467600" cy="4462463"/>
          </a:xfrm>
        </p:spPr>
        <p:txBody>
          <a:bodyPr lIns="91425" tIns="45700" rIns="91425" bIns="45700" rtlCol="0">
            <a:noAutofit/>
          </a:bodyPr>
          <a:lstStyle/>
          <a:p>
            <a:pPr marL="273050" indent="-107950" eaLnBrk="1" fontAlgn="auto" hangingPunct="1">
              <a:spcBef>
                <a:spcPts val="0"/>
              </a:spcBef>
              <a:spcAft>
                <a:spcPts val="0"/>
              </a:spcAft>
              <a:buFont typeface="Noto Symbol"/>
              <a:buNone/>
              <a:defRPr/>
            </a:pPr>
            <a:endParaRPr sz="3200" dirty="0">
              <a:solidFill>
                <a:srgbClr val="000000"/>
              </a:solidFill>
              <a:latin typeface="Arial Narrow"/>
              <a:ea typeface="Souce Sans Pro"/>
              <a:cs typeface="Arial Narrow"/>
              <a:sym typeface="Souce Sans Pro"/>
            </a:endParaRPr>
          </a:p>
          <a:p>
            <a:pPr marL="273050" indent="-234950" eaLnBrk="1" fontAlgn="auto" hangingPunct="1">
              <a:spcBef>
                <a:spcPts val="56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Read e-mail at least 3 times a week.</a:t>
            </a:r>
          </a:p>
          <a:p>
            <a:pPr marL="273050" indent="-57150" eaLnBrk="1" fontAlgn="auto" hangingPunct="1">
              <a:spcBef>
                <a:spcPts val="560"/>
              </a:spcBef>
              <a:spcAft>
                <a:spcPts val="0"/>
              </a:spcAft>
              <a:buFont typeface="Noto Symbol"/>
              <a:buNone/>
              <a:defRPr/>
            </a:pPr>
            <a:endParaRPr sz="3200" dirty="0">
              <a:solidFill>
                <a:srgbClr val="000000"/>
              </a:solidFill>
              <a:latin typeface="Arial Narrow"/>
              <a:ea typeface="Souce Sans Pro"/>
              <a:cs typeface="Arial Narrow"/>
              <a:sym typeface="Souce Sans Pro"/>
            </a:endParaRPr>
          </a:p>
          <a:p>
            <a:pPr marL="273050" indent="-234950" eaLnBrk="1" fontAlgn="auto" hangingPunct="1">
              <a:spcBef>
                <a:spcPts val="56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Visit </a:t>
            </a:r>
            <a:r>
              <a:rPr lang="en-US" sz="3200" dirty="0" smtClean="0">
                <a:solidFill>
                  <a:srgbClr val="000000"/>
                </a:solidFill>
                <a:latin typeface="Arial Narrow"/>
                <a:ea typeface="Souce Sans Pro"/>
                <a:cs typeface="Arial Narrow"/>
                <a:sym typeface="Souce Sans Pro"/>
              </a:rPr>
              <a:t>Smithfield </a:t>
            </a:r>
            <a:r>
              <a:rPr lang="en-US" sz="3200" dirty="0">
                <a:solidFill>
                  <a:srgbClr val="000000"/>
                </a:solidFill>
                <a:latin typeface="Arial Narrow"/>
                <a:ea typeface="Souce Sans Pro"/>
                <a:cs typeface="Arial Narrow"/>
                <a:sym typeface="Souce Sans Pro"/>
              </a:rPr>
              <a:t>High School website to keep updated on events such as scholarships, college visits, college nights, reminders, etc.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26"/>
          <p:cNvSpPr>
            <a:spLocks noGrp="1"/>
          </p:cNvSpPr>
          <p:nvPr>
            <p:ph type="title"/>
          </p:nvPr>
        </p:nvSpPr>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SENIOR YEAR CHECKLIST</a:t>
            </a:r>
          </a:p>
        </p:txBody>
      </p:sp>
      <p:sp>
        <p:nvSpPr>
          <p:cNvPr id="225" name="Shape 225"/>
          <p:cNvSpPr txBox="1">
            <a:spLocks noGrp="1"/>
          </p:cNvSpPr>
          <p:nvPr>
            <p:ph idx="1"/>
          </p:nvPr>
        </p:nvSpPr>
        <p:spPr>
          <a:xfrm>
            <a:off x="838200" y="1608138"/>
            <a:ext cx="7467600" cy="4381500"/>
          </a:xfrm>
        </p:spPr>
        <p:txBody>
          <a:bodyPr lIns="91425" tIns="45700" rIns="91425" bIns="45700" rtlCol="0">
            <a:noAutofit/>
          </a:bodyPr>
          <a:lstStyle/>
          <a:p>
            <a:pPr marL="273050" indent="-31750" eaLnBrk="1" fontAlgn="auto" hangingPunct="1">
              <a:spcBef>
                <a:spcPts val="0"/>
              </a:spcBef>
              <a:spcAft>
                <a:spcPts val="0"/>
              </a:spcAft>
              <a:buFont typeface="Noto Symbol"/>
              <a:buNone/>
              <a:defRPr/>
            </a:pPr>
            <a:endParaRPr sz="3200" dirty="0">
              <a:solidFill>
                <a:srgbClr val="000000"/>
              </a:solidFill>
              <a:latin typeface="Arial Narrow"/>
              <a:ea typeface="Souce Sans Pro"/>
              <a:cs typeface="Arial Narrow"/>
              <a:sym typeface="Souce Sans Pro"/>
            </a:endParaRPr>
          </a:p>
          <a:p>
            <a:pPr marL="273050" indent="-234950" eaLnBrk="1" fontAlgn="auto" hangingPunct="1">
              <a:spcBef>
                <a:spcPts val="64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This was given to Seniors in September.</a:t>
            </a:r>
          </a:p>
          <a:p>
            <a:pPr marL="547687" lvl="1" indent="-39687" eaLnBrk="1" fontAlgn="auto" hangingPunct="1">
              <a:spcBef>
                <a:spcPts val="480"/>
              </a:spcBef>
              <a:spcAft>
                <a:spcPts val="0"/>
              </a:spcAft>
              <a:buClr>
                <a:schemeClr val="accent2"/>
              </a:buClr>
              <a:buFont typeface="Noto Symbol"/>
              <a:buNone/>
              <a:defRPr/>
            </a:pPr>
            <a:endParaRPr sz="2400" dirty="0">
              <a:solidFill>
                <a:srgbClr val="000000"/>
              </a:solidFill>
              <a:latin typeface="Arial Narrow"/>
              <a:ea typeface="Souce Sans Pro"/>
              <a:cs typeface="Arial Narrow"/>
              <a:sym typeface="Souce Sans Pro"/>
            </a:endParaRPr>
          </a:p>
          <a:p>
            <a:pPr marL="547687" lvl="1" indent="-192087" eaLnBrk="1" fontAlgn="auto" hangingPunct="1">
              <a:spcBef>
                <a:spcPts val="480"/>
              </a:spcBef>
              <a:spcAft>
                <a:spcPts val="0"/>
              </a:spcAft>
              <a:buClr>
                <a:schemeClr val="accent2"/>
              </a:buClr>
              <a:buSzPct val="100000"/>
              <a:buFont typeface="Noto Symbol"/>
              <a:buChar char="▪"/>
              <a:defRPr/>
            </a:pPr>
            <a:r>
              <a:rPr lang="en-US" sz="2800" dirty="0">
                <a:solidFill>
                  <a:srgbClr val="000000"/>
                </a:solidFill>
                <a:latin typeface="Arial Narrow"/>
                <a:ea typeface="Souce Sans Pro"/>
                <a:cs typeface="Arial Narrow"/>
                <a:sym typeface="Souce Sans Pro"/>
              </a:rPr>
              <a:t>If students follow this timeline and accomplish all goals on the checklist for each month – they will be in great shape for college admissions.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238"/>
          <p:cNvSpPr>
            <a:spLocks noGrp="1"/>
          </p:cNvSpPr>
          <p:nvPr>
            <p:ph type="title"/>
          </p:nvPr>
        </p:nvSpPr>
        <p:spPr>
          <a:xfrm>
            <a:off x="550863" y="436563"/>
            <a:ext cx="8042275" cy="1058862"/>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SAT/ACT</a:t>
            </a:r>
          </a:p>
        </p:txBody>
      </p:sp>
      <p:sp>
        <p:nvSpPr>
          <p:cNvPr id="62466" name="Shape 237"/>
          <p:cNvSpPr>
            <a:spLocks noGrp="1"/>
          </p:cNvSpPr>
          <p:nvPr>
            <p:ph idx="1"/>
          </p:nvPr>
        </p:nvSpPr>
        <p:spPr>
          <a:xfrm>
            <a:off x="381000" y="1655763"/>
            <a:ext cx="8407400" cy="4470400"/>
          </a:xfrm>
        </p:spPr>
        <p:txBody>
          <a:bodyPr lIns="91425" tIns="45700" rIns="91425" bIns="45700"/>
          <a:lstStyle/>
          <a:p>
            <a:pPr marL="273050" indent="-234950" eaLnBrk="1" hangingPunct="1">
              <a:spcBef>
                <a:spcPct val="0"/>
              </a:spcBef>
              <a:buSzPct val="100000"/>
              <a:buFont typeface="Noto Symbol" charset="0"/>
              <a:buChar char="◼"/>
            </a:pPr>
            <a:r>
              <a:rPr lang="en-US" sz="2800">
                <a:solidFill>
                  <a:srgbClr val="000000"/>
                </a:solidFill>
                <a:latin typeface="Arial Narrow" charset="0"/>
                <a:cs typeface="Souce Sans Pro" charset="0"/>
                <a:sym typeface="Souce Sans Pro" charset="0"/>
              </a:rPr>
              <a:t>These tests are not the determining factor of admissions – just part of the package.</a:t>
            </a:r>
          </a:p>
          <a:p>
            <a:pPr marL="273050" indent="-234950" eaLnBrk="1" hangingPunct="1">
              <a:spcBef>
                <a:spcPts val="475"/>
              </a:spcBef>
              <a:buSzPct val="100000"/>
              <a:buFont typeface="Noto Symbol" charset="0"/>
              <a:buChar char="◼"/>
            </a:pPr>
            <a:r>
              <a:rPr lang="en-US" sz="2800">
                <a:solidFill>
                  <a:srgbClr val="000000"/>
                </a:solidFill>
                <a:latin typeface="Arial Narrow" charset="0"/>
                <a:cs typeface="Souce Sans Pro" charset="0"/>
                <a:sym typeface="Souce Sans Pro" charset="0"/>
              </a:rPr>
              <a:t>These tests do not measure creativity, motivation, imagination, intellectual curiosity.</a:t>
            </a:r>
          </a:p>
          <a:p>
            <a:pPr marL="273050" indent="-234950" eaLnBrk="1" hangingPunct="1">
              <a:spcBef>
                <a:spcPts val="475"/>
              </a:spcBef>
              <a:buSzPct val="100000"/>
              <a:buFont typeface="Noto Symbol" charset="0"/>
              <a:buChar char="◼"/>
            </a:pPr>
            <a:r>
              <a:rPr lang="en-US" sz="2800">
                <a:solidFill>
                  <a:srgbClr val="000000"/>
                </a:solidFill>
                <a:latin typeface="Arial Narrow" charset="0"/>
                <a:cs typeface="Souce Sans Pro" charset="0"/>
                <a:sym typeface="Souce Sans Pro" charset="0"/>
              </a:rPr>
              <a:t>Grades in rigorous courses are better predictors of success in college than SATs… but together they improve that prediction.</a:t>
            </a:r>
          </a:p>
          <a:p>
            <a:pPr marL="273050" indent="-234950" eaLnBrk="1" hangingPunct="1">
              <a:spcBef>
                <a:spcPts val="475"/>
              </a:spcBef>
              <a:buSzPct val="100000"/>
              <a:buFont typeface="Noto Symbol" charset="0"/>
              <a:buChar char="◼"/>
            </a:pPr>
            <a:r>
              <a:rPr lang="en-US" sz="2800">
                <a:solidFill>
                  <a:srgbClr val="000000"/>
                </a:solidFill>
                <a:latin typeface="Arial Narrow" charset="0"/>
                <a:cs typeface="Souce Sans Pro" charset="0"/>
                <a:sym typeface="Souce Sans Pro" charset="0"/>
              </a:rPr>
              <a:t>Online prep tools are available on the SAT and ACT websites.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244"/>
          <p:cNvSpPr>
            <a:spLocks noGrp="1"/>
          </p:cNvSpPr>
          <p:nvPr>
            <p:ph type="title"/>
          </p:nvPr>
        </p:nvSpPr>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SAT/ACT FEE WAIVERS</a:t>
            </a:r>
          </a:p>
        </p:txBody>
      </p:sp>
      <p:sp>
        <p:nvSpPr>
          <p:cNvPr id="64514" name="Shape 243"/>
          <p:cNvSpPr>
            <a:spLocks noGrp="1"/>
          </p:cNvSpPr>
          <p:nvPr>
            <p:ph idx="1"/>
          </p:nvPr>
        </p:nvSpPr>
        <p:spPr>
          <a:xfrm>
            <a:off x="381000" y="2133600"/>
            <a:ext cx="8407400" cy="3992563"/>
          </a:xfrm>
        </p:spPr>
        <p:txBody>
          <a:bodyPr lIns="91425" tIns="45700" rIns="91425" bIns="45700"/>
          <a:lstStyle/>
          <a:p>
            <a:pPr marL="273050" indent="-234950" eaLnBrk="1" hangingPunct="1">
              <a:spcBef>
                <a:spcPct val="0"/>
              </a:spcBef>
              <a:buSzPct val="100000"/>
              <a:buFont typeface="Noto Symbol" charset="0"/>
              <a:buChar char="◼"/>
            </a:pPr>
            <a:r>
              <a:rPr lang="en-US" sz="2800">
                <a:solidFill>
                  <a:srgbClr val="000000"/>
                </a:solidFill>
                <a:latin typeface="Arial Narrow" charset="0"/>
                <a:cs typeface="Souce Sans Pro" charset="0"/>
                <a:sym typeface="Souce Sans Pro" charset="0"/>
              </a:rPr>
              <a:t>Fee waivers to take the SAT or ACT are available for low income students. This is typically determined by students receiving free or reduced lunch. Once the test has been taken with a fee waiver, the student can receive up to four fee waivers for college applications. Not every college accepts the waiver, but most do.</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hape 250"/>
          <p:cNvSpPr>
            <a:spLocks noGrp="1"/>
          </p:cNvSpPr>
          <p:nvPr>
            <p:ph type="title"/>
          </p:nvPr>
        </p:nvSpPr>
        <p:spPr>
          <a:xfrm>
            <a:off x="381000" y="304800"/>
            <a:ext cx="8382000" cy="1054100"/>
          </a:xfrm>
        </p:spPr>
        <p:txBody>
          <a:bodyPr lIns="91425" tIns="45700" rIns="91425" bIns="45700"/>
          <a:lstStyle/>
          <a:p>
            <a:pPr eaLnBrk="1" hangingPunct="1">
              <a:buClr>
                <a:srgbClr val="FFFFFF"/>
              </a:buClr>
              <a:buSzPct val="25000"/>
              <a:buFont typeface="Souce Sans Pro" charset="0"/>
              <a:buNone/>
            </a:pPr>
            <a:r>
              <a:rPr lang="en-US" sz="3200" b="1" dirty="0" smtClean="0">
                <a:solidFill>
                  <a:srgbClr val="000000"/>
                </a:solidFill>
                <a:latin typeface="Arial Narrow" charset="0"/>
                <a:cs typeface="Souce Sans Pro" charset="0"/>
                <a:sym typeface="Souce Sans Pro" charset="0"/>
              </a:rPr>
              <a:t>2017-2018 SAT TEST DATES</a:t>
            </a:r>
            <a:endParaRPr lang="en-US" sz="3200" b="1" dirty="0">
              <a:solidFill>
                <a:srgbClr val="000000"/>
              </a:solidFill>
              <a:latin typeface="Arial Narrow" charset="0"/>
              <a:cs typeface="Souce Sans Pro" charset="0"/>
              <a:sym typeface="Souce Sans Pro" charset="0"/>
            </a:endParaRPr>
          </a:p>
        </p:txBody>
      </p:sp>
      <p:sp>
        <p:nvSpPr>
          <p:cNvPr id="249" name="Shape 249"/>
          <p:cNvSpPr txBox="1">
            <a:spLocks noGrp="1"/>
          </p:cNvSpPr>
          <p:nvPr>
            <p:ph idx="1"/>
          </p:nvPr>
        </p:nvSpPr>
        <p:spPr>
          <a:xfrm>
            <a:off x="381000" y="1719264"/>
            <a:ext cx="8407400" cy="4192928"/>
          </a:xfrm>
        </p:spPr>
        <p:txBody>
          <a:bodyPr lIns="91425" tIns="45700" rIns="91425" bIns="45700" rtlCol="0">
            <a:noAutofit/>
          </a:bodyPr>
          <a:lstStyle/>
          <a:p>
            <a:pPr marL="44450" indent="-6350" algn="ctr" eaLnBrk="1" fontAlgn="auto" hangingPunct="1">
              <a:lnSpc>
                <a:spcPct val="90000"/>
              </a:lnSpc>
              <a:spcBef>
                <a:spcPts val="0"/>
              </a:spcBef>
              <a:spcAft>
                <a:spcPts val="0"/>
              </a:spcAft>
              <a:buClr>
                <a:schemeClr val="dk2"/>
              </a:buClr>
              <a:buSzPct val="25000"/>
              <a:buFont typeface="Souce Sans Pro"/>
              <a:buNone/>
              <a:defRPr/>
            </a:pPr>
            <a:r>
              <a:rPr lang="en-US" sz="2800" b="1" dirty="0">
                <a:solidFill>
                  <a:srgbClr val="000000"/>
                </a:solidFill>
                <a:latin typeface="Arial Narrow"/>
                <a:ea typeface="Souce Sans Pro"/>
                <a:cs typeface="Arial Narrow"/>
                <a:sym typeface="Souce Sans Pro"/>
              </a:rPr>
              <a:t>	  		</a:t>
            </a:r>
          </a:p>
          <a:p>
            <a:pPr marL="44450" indent="-6350" algn="ctr" eaLnBrk="1" fontAlgn="auto" hangingPunct="1">
              <a:lnSpc>
                <a:spcPct val="90000"/>
              </a:lnSpc>
              <a:spcBef>
                <a:spcPts val="560"/>
              </a:spcBef>
              <a:spcAft>
                <a:spcPts val="0"/>
              </a:spcAft>
              <a:buClr>
                <a:schemeClr val="dk2"/>
              </a:buClr>
              <a:buSzPct val="25000"/>
              <a:buFont typeface="Souce Sans Pro"/>
              <a:buNone/>
              <a:defRPr/>
            </a:pPr>
            <a:r>
              <a:rPr lang="en-US" sz="2800" b="1" dirty="0">
                <a:solidFill>
                  <a:srgbClr val="000000"/>
                </a:solidFill>
                <a:latin typeface="Arial Narrow"/>
                <a:ea typeface="Souce Sans Pro"/>
                <a:cs typeface="Arial Narrow"/>
                <a:sym typeface="Souce Sans Pro"/>
              </a:rPr>
              <a:t> </a:t>
            </a: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a:p>
            <a:pPr marL="547687" lvl="1" indent="-39687" algn="ctr" eaLnBrk="1" fontAlgn="auto" hangingPunct="1">
              <a:lnSpc>
                <a:spcPct val="90000"/>
              </a:lnSpc>
              <a:spcBef>
                <a:spcPts val="480"/>
              </a:spcBef>
              <a:spcAft>
                <a:spcPts val="0"/>
              </a:spcAft>
              <a:buClr>
                <a:schemeClr val="accent2"/>
              </a:buClr>
              <a:buFont typeface="Noto Symbol"/>
              <a:buNone/>
              <a:defRPr/>
            </a:pPr>
            <a:endParaRPr sz="2400" b="1" dirty="0">
              <a:solidFill>
                <a:srgbClr val="000000"/>
              </a:solidFill>
              <a:latin typeface="Arial Narrow"/>
              <a:ea typeface="Souce Sans Pro"/>
              <a:cs typeface="Arial Narrow"/>
              <a:sym typeface="Souce Sans Pro"/>
            </a:endParaRPr>
          </a:p>
        </p:txBody>
      </p:sp>
      <p:sp>
        <p:nvSpPr>
          <p:cNvPr id="2" name="Rectangle 1"/>
          <p:cNvSpPr/>
          <p:nvPr/>
        </p:nvSpPr>
        <p:spPr>
          <a:xfrm>
            <a:off x="1142999" y="1358900"/>
            <a:ext cx="7236257" cy="369332"/>
          </a:xfrm>
          <a:prstGeom prst="rect">
            <a:avLst/>
          </a:prstGeom>
        </p:spPr>
        <p:txBody>
          <a:bodyPr wrap="square">
            <a:spAutoFit/>
          </a:bodyPr>
          <a:lstStyle/>
          <a:p>
            <a:pPr algn="ct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418116224"/>
              </p:ext>
            </p:extLst>
          </p:nvPr>
        </p:nvGraphicFramePr>
        <p:xfrm>
          <a:off x="267626" y="1130093"/>
          <a:ext cx="8608744" cy="4553291"/>
        </p:xfrm>
        <a:graphic>
          <a:graphicData uri="http://schemas.openxmlformats.org/drawingml/2006/table">
            <a:tbl>
              <a:tblPr/>
              <a:tblGrid>
                <a:gridCol w="2152186"/>
                <a:gridCol w="2152186"/>
                <a:gridCol w="2152186"/>
                <a:gridCol w="2152186"/>
              </a:tblGrid>
              <a:tr h="628196">
                <a:tc>
                  <a:txBody>
                    <a:bodyPr/>
                    <a:lstStyle/>
                    <a:p>
                      <a:pPr algn="l"/>
                      <a:r>
                        <a:rPr lang="en-US" sz="1700" b="1" dirty="0">
                          <a:effectLst/>
                        </a:rPr>
                        <a:t>Test Date</a:t>
                      </a:r>
                      <a:endParaRPr lang="en-US" sz="1700" dirty="0">
                        <a:effectLst/>
                      </a:endParaRPr>
                    </a:p>
                  </a:txBody>
                  <a:tcPr marL="101742" marR="101742" marT="18499" marB="9249" anchor="ctr">
                    <a:lnL>
                      <a:noFill/>
                    </a:lnL>
                    <a:lnR>
                      <a:noFill/>
                    </a:lnR>
                    <a:lnT>
                      <a:noFill/>
                    </a:lnT>
                    <a:lnB>
                      <a:noFill/>
                    </a:lnB>
                    <a:solidFill>
                      <a:srgbClr val="FFFFFF"/>
                    </a:solidFill>
                  </a:tcPr>
                </a:tc>
                <a:tc>
                  <a:txBody>
                    <a:bodyPr/>
                    <a:lstStyle/>
                    <a:p>
                      <a:pPr algn="ctr"/>
                      <a:r>
                        <a:rPr lang="en-US" sz="1700" b="1">
                          <a:effectLst/>
                        </a:rPr>
                        <a:t>Normal Deadline</a:t>
                      </a:r>
                      <a:endParaRPr lang="en-US" sz="1700">
                        <a:effectLst/>
                      </a:endParaRPr>
                    </a:p>
                  </a:txBody>
                  <a:tcPr marL="101742" marR="101742" marT="18499" marB="9249" anchor="ctr">
                    <a:lnL>
                      <a:noFill/>
                    </a:lnL>
                    <a:lnR>
                      <a:noFill/>
                    </a:lnR>
                    <a:lnT>
                      <a:noFill/>
                    </a:lnT>
                    <a:lnB>
                      <a:noFill/>
                    </a:lnB>
                    <a:solidFill>
                      <a:srgbClr val="FFFFFF"/>
                    </a:solidFill>
                  </a:tcPr>
                </a:tc>
                <a:tc>
                  <a:txBody>
                    <a:bodyPr/>
                    <a:lstStyle/>
                    <a:p>
                      <a:pPr algn="ctr"/>
                      <a:r>
                        <a:rPr lang="en-US" sz="1700" b="1">
                          <a:effectLst/>
                        </a:rPr>
                        <a:t>Late Registration*</a:t>
                      </a:r>
                      <a:endParaRPr lang="en-US" sz="1700">
                        <a:effectLst/>
                      </a:endParaRPr>
                    </a:p>
                  </a:txBody>
                  <a:tcPr marL="101742" marR="101742" marT="18499" marB="9249" anchor="ctr">
                    <a:lnL>
                      <a:noFill/>
                    </a:lnL>
                    <a:lnR>
                      <a:noFill/>
                    </a:lnR>
                    <a:lnT>
                      <a:noFill/>
                    </a:lnT>
                    <a:lnB>
                      <a:noFill/>
                    </a:lnB>
                    <a:solidFill>
                      <a:srgbClr val="FFFFFF"/>
                    </a:solidFill>
                  </a:tcPr>
                </a:tc>
                <a:tc>
                  <a:txBody>
                    <a:bodyPr/>
                    <a:lstStyle/>
                    <a:p>
                      <a:pPr algn="ctr"/>
                      <a:r>
                        <a:rPr lang="en-US" sz="1700" b="1">
                          <a:effectLst/>
                        </a:rPr>
                        <a:t>Online Score Release</a:t>
                      </a:r>
                      <a:endParaRPr lang="en-US" sz="1700">
                        <a:effectLst/>
                      </a:endParaRPr>
                    </a:p>
                  </a:txBody>
                  <a:tcPr marL="101742" marR="101742" marT="18499" marB="9249" anchor="ctr">
                    <a:lnL>
                      <a:noFill/>
                    </a:lnL>
                    <a:lnR>
                      <a:noFill/>
                    </a:lnR>
                    <a:lnT>
                      <a:noFill/>
                    </a:lnT>
                    <a:lnB>
                      <a:noFill/>
                    </a:lnB>
                    <a:solidFill>
                      <a:srgbClr val="FFFFFF"/>
                    </a:solidFill>
                  </a:tcPr>
                </a:tc>
              </a:tr>
              <a:tr h="628196">
                <a:tc>
                  <a:txBody>
                    <a:bodyPr/>
                    <a:lstStyle/>
                    <a:p>
                      <a:pPr algn="l"/>
                      <a:r>
                        <a:rPr lang="en-US" sz="1400" b="1" dirty="0">
                          <a:effectLst/>
                        </a:rPr>
                        <a:t>August 26,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July 28,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August 15,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September 14, 2017</a:t>
                      </a:r>
                    </a:p>
                  </a:txBody>
                  <a:tcPr marL="101742" marR="101742" marT="18499" marB="9249" anchor="ctr">
                    <a:lnL>
                      <a:noFill/>
                    </a:lnL>
                    <a:lnR>
                      <a:noFill/>
                    </a:lnR>
                    <a:lnT>
                      <a:noFill/>
                    </a:lnT>
                    <a:lnB>
                      <a:noFill/>
                    </a:lnB>
                    <a:solidFill>
                      <a:srgbClr val="F7F7F7"/>
                    </a:solidFill>
                  </a:tcPr>
                </a:tc>
              </a:tr>
              <a:tr h="628196">
                <a:tc>
                  <a:txBody>
                    <a:bodyPr/>
                    <a:lstStyle/>
                    <a:p>
                      <a:pPr algn="l"/>
                      <a:r>
                        <a:rPr lang="en-US" sz="1400" b="1" dirty="0">
                          <a:effectLst/>
                        </a:rPr>
                        <a:t>October 7, 2017</a:t>
                      </a:r>
                    </a:p>
                  </a:txBody>
                  <a:tcPr marL="101742" marR="101742" marT="18499" marB="9249" anchor="ctr">
                    <a:lnL>
                      <a:noFill/>
                    </a:lnL>
                    <a:lnR>
                      <a:noFill/>
                    </a:lnR>
                    <a:lnT>
                      <a:noFill/>
                    </a:lnT>
                    <a:lnB>
                      <a:noFill/>
                    </a:lnB>
                    <a:solidFill>
                      <a:srgbClr val="FFFFFF"/>
                    </a:solidFill>
                  </a:tcPr>
                </a:tc>
                <a:tc>
                  <a:txBody>
                    <a:bodyPr/>
                    <a:lstStyle/>
                    <a:p>
                      <a:pPr algn="ctr"/>
                      <a:r>
                        <a:rPr lang="en-US" sz="1400">
                          <a:effectLst/>
                        </a:rPr>
                        <a:t>September 8, 2017</a:t>
                      </a:r>
                    </a:p>
                  </a:txBody>
                  <a:tcPr marL="101742" marR="101742" marT="18499" marB="9249" anchor="ctr">
                    <a:lnL>
                      <a:noFill/>
                    </a:lnL>
                    <a:lnR>
                      <a:noFill/>
                    </a:lnR>
                    <a:lnT>
                      <a:noFill/>
                    </a:lnT>
                    <a:lnB>
                      <a:noFill/>
                    </a:lnB>
                    <a:solidFill>
                      <a:srgbClr val="FFFFFF"/>
                    </a:solidFill>
                  </a:tcPr>
                </a:tc>
                <a:tc>
                  <a:txBody>
                    <a:bodyPr/>
                    <a:lstStyle/>
                    <a:p>
                      <a:pPr algn="ctr"/>
                      <a:r>
                        <a:rPr lang="en-US" sz="1400">
                          <a:effectLst/>
                        </a:rPr>
                        <a:t>September 22, 2017</a:t>
                      </a:r>
                    </a:p>
                  </a:txBody>
                  <a:tcPr marL="101742" marR="101742" marT="18499" marB="9249" anchor="ctr">
                    <a:lnL>
                      <a:noFill/>
                    </a:lnL>
                    <a:lnR>
                      <a:noFill/>
                    </a:lnR>
                    <a:lnT>
                      <a:noFill/>
                    </a:lnT>
                    <a:lnB>
                      <a:noFill/>
                    </a:lnB>
                    <a:solidFill>
                      <a:srgbClr val="FFFFFF"/>
                    </a:solidFill>
                  </a:tcPr>
                </a:tc>
                <a:tc>
                  <a:txBody>
                    <a:bodyPr/>
                    <a:lstStyle/>
                    <a:p>
                      <a:pPr algn="ctr"/>
                      <a:r>
                        <a:rPr lang="en-US" sz="1400">
                          <a:effectLst/>
                        </a:rPr>
                        <a:t>October 27, 2017</a:t>
                      </a:r>
                    </a:p>
                  </a:txBody>
                  <a:tcPr marL="101742" marR="101742" marT="18499" marB="9249" anchor="ctr">
                    <a:lnL>
                      <a:noFill/>
                    </a:lnL>
                    <a:lnR>
                      <a:noFill/>
                    </a:lnR>
                    <a:lnT>
                      <a:noFill/>
                    </a:lnT>
                    <a:lnB>
                      <a:noFill/>
                    </a:lnB>
                    <a:solidFill>
                      <a:srgbClr val="FFFFFF"/>
                    </a:solidFill>
                  </a:tcPr>
                </a:tc>
              </a:tr>
              <a:tr h="628196">
                <a:tc>
                  <a:txBody>
                    <a:bodyPr/>
                    <a:lstStyle/>
                    <a:p>
                      <a:pPr algn="l"/>
                      <a:r>
                        <a:rPr lang="en-US" sz="1400" b="1" dirty="0">
                          <a:effectLst/>
                        </a:rPr>
                        <a:t>November 4,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October 6,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October 20, 2017</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November 23, 2017</a:t>
                      </a:r>
                    </a:p>
                  </a:txBody>
                  <a:tcPr marL="101742" marR="101742" marT="18499" marB="9249" anchor="ctr">
                    <a:lnL>
                      <a:noFill/>
                    </a:lnL>
                    <a:lnR>
                      <a:noFill/>
                    </a:lnR>
                    <a:lnT>
                      <a:noFill/>
                    </a:lnT>
                    <a:lnB>
                      <a:noFill/>
                    </a:lnB>
                    <a:solidFill>
                      <a:srgbClr val="F7F7F7"/>
                    </a:solidFill>
                  </a:tcPr>
                </a:tc>
              </a:tr>
              <a:tr h="628196">
                <a:tc>
                  <a:txBody>
                    <a:bodyPr/>
                    <a:lstStyle/>
                    <a:p>
                      <a:pPr algn="l"/>
                      <a:r>
                        <a:rPr lang="en-US" sz="1400" b="1" dirty="0">
                          <a:effectLst/>
                        </a:rPr>
                        <a:t>December 2, 2017</a:t>
                      </a:r>
                    </a:p>
                  </a:txBody>
                  <a:tcPr marL="101742" marR="101742" marT="18499" marB="9249" anchor="ctr">
                    <a:lnL>
                      <a:noFill/>
                    </a:lnL>
                    <a:lnR>
                      <a:noFill/>
                    </a:lnR>
                    <a:lnT>
                      <a:noFill/>
                    </a:lnT>
                    <a:lnB>
                      <a:noFill/>
                    </a:lnB>
                    <a:solidFill>
                      <a:srgbClr val="FFFFFF"/>
                    </a:solidFill>
                  </a:tcPr>
                </a:tc>
                <a:tc>
                  <a:txBody>
                    <a:bodyPr/>
                    <a:lstStyle/>
                    <a:p>
                      <a:pPr algn="ctr"/>
                      <a:r>
                        <a:rPr lang="en-US" sz="1400" dirty="0">
                          <a:effectLst/>
                        </a:rPr>
                        <a:t>November 3, 2017</a:t>
                      </a:r>
                    </a:p>
                  </a:txBody>
                  <a:tcPr marL="101742" marR="101742" marT="18499" marB="9249" anchor="ctr">
                    <a:lnL>
                      <a:noFill/>
                    </a:lnL>
                    <a:lnR>
                      <a:noFill/>
                    </a:lnR>
                    <a:lnT>
                      <a:noFill/>
                    </a:lnT>
                    <a:lnB>
                      <a:noFill/>
                    </a:lnB>
                    <a:solidFill>
                      <a:srgbClr val="FFFFFF"/>
                    </a:solidFill>
                  </a:tcPr>
                </a:tc>
                <a:tc>
                  <a:txBody>
                    <a:bodyPr/>
                    <a:lstStyle/>
                    <a:p>
                      <a:pPr algn="ctr"/>
                      <a:r>
                        <a:rPr lang="en-US" sz="1400">
                          <a:effectLst/>
                        </a:rPr>
                        <a:t>November 17, 2017</a:t>
                      </a:r>
                    </a:p>
                  </a:txBody>
                  <a:tcPr marL="101742" marR="101742" marT="18499" marB="9249" anchor="ctr">
                    <a:lnL>
                      <a:noFill/>
                    </a:lnL>
                    <a:lnR>
                      <a:noFill/>
                    </a:lnR>
                    <a:lnT>
                      <a:noFill/>
                    </a:lnT>
                    <a:lnB>
                      <a:noFill/>
                    </a:lnB>
                    <a:solidFill>
                      <a:srgbClr val="FFFFFF"/>
                    </a:solidFill>
                  </a:tcPr>
                </a:tc>
                <a:tc>
                  <a:txBody>
                    <a:bodyPr/>
                    <a:lstStyle/>
                    <a:p>
                      <a:pPr algn="ctr"/>
                      <a:r>
                        <a:rPr lang="en-US" sz="1400">
                          <a:effectLst/>
                        </a:rPr>
                        <a:t>December 21, 2017</a:t>
                      </a:r>
                    </a:p>
                  </a:txBody>
                  <a:tcPr marL="101742" marR="101742" marT="18499" marB="9249" anchor="ctr">
                    <a:lnL>
                      <a:noFill/>
                    </a:lnL>
                    <a:lnR>
                      <a:noFill/>
                    </a:lnR>
                    <a:lnT>
                      <a:noFill/>
                    </a:lnT>
                    <a:lnB>
                      <a:noFill/>
                    </a:lnB>
                    <a:solidFill>
                      <a:srgbClr val="FFFFFF"/>
                    </a:solidFill>
                  </a:tcPr>
                </a:tc>
              </a:tr>
              <a:tr h="628196">
                <a:tc>
                  <a:txBody>
                    <a:bodyPr/>
                    <a:lstStyle/>
                    <a:p>
                      <a:pPr algn="l"/>
                      <a:r>
                        <a:rPr lang="en-US" sz="1400" b="1" dirty="0">
                          <a:effectLst/>
                        </a:rPr>
                        <a:t>March 10, 2018**</a:t>
                      </a:r>
                    </a:p>
                  </a:txBody>
                  <a:tcPr marL="101742" marR="101742" marT="18499" marB="9249" anchor="ctr">
                    <a:lnL>
                      <a:noFill/>
                    </a:lnL>
                    <a:lnR>
                      <a:noFill/>
                    </a:lnR>
                    <a:lnT>
                      <a:noFill/>
                    </a:lnT>
                    <a:lnB>
                      <a:noFill/>
                    </a:lnB>
                    <a:solidFill>
                      <a:srgbClr val="F7F7F7"/>
                    </a:solidFill>
                  </a:tcPr>
                </a:tc>
                <a:tc>
                  <a:txBody>
                    <a:bodyPr/>
                    <a:lstStyle/>
                    <a:p>
                      <a:pPr algn="ctr"/>
                      <a:r>
                        <a:rPr lang="en-US" sz="1400" dirty="0">
                          <a:effectLst/>
                        </a:rPr>
                        <a:t>February 9, 2018</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February 23, 2018</a:t>
                      </a:r>
                    </a:p>
                  </a:txBody>
                  <a:tcPr marL="101742" marR="101742" marT="18499" marB="9249" anchor="ctr">
                    <a:lnL>
                      <a:noFill/>
                    </a:lnL>
                    <a:lnR>
                      <a:noFill/>
                    </a:lnR>
                    <a:lnT>
                      <a:noFill/>
                    </a:lnT>
                    <a:lnB>
                      <a:noFill/>
                    </a:lnB>
                    <a:solidFill>
                      <a:srgbClr val="F7F7F7"/>
                    </a:solidFill>
                  </a:tcPr>
                </a:tc>
                <a:tc>
                  <a:txBody>
                    <a:bodyPr/>
                    <a:lstStyle/>
                    <a:p>
                      <a:pPr algn="ctr"/>
                      <a:r>
                        <a:rPr lang="en-US" sz="1400">
                          <a:effectLst/>
                        </a:rPr>
                        <a:t>March 29, 2018</a:t>
                      </a:r>
                    </a:p>
                  </a:txBody>
                  <a:tcPr marL="101742" marR="101742" marT="18499" marB="9249" anchor="ctr">
                    <a:lnL>
                      <a:noFill/>
                    </a:lnL>
                    <a:lnR>
                      <a:noFill/>
                    </a:lnR>
                    <a:lnT>
                      <a:noFill/>
                    </a:lnT>
                    <a:lnB>
                      <a:noFill/>
                    </a:lnB>
                    <a:solidFill>
                      <a:srgbClr val="F7F7F7"/>
                    </a:solidFill>
                  </a:tcPr>
                </a:tc>
              </a:tr>
              <a:tr h="329647">
                <a:tc>
                  <a:txBody>
                    <a:bodyPr/>
                    <a:lstStyle/>
                    <a:p>
                      <a:pPr algn="l"/>
                      <a:r>
                        <a:rPr lang="en-US" sz="1400" b="1" dirty="0">
                          <a:effectLst/>
                        </a:rPr>
                        <a:t>May 5, 2018</a:t>
                      </a:r>
                    </a:p>
                  </a:txBody>
                  <a:tcPr marL="101742" marR="101742" marT="18499" marB="9249" anchor="ctr">
                    <a:lnL>
                      <a:noFill/>
                    </a:lnL>
                    <a:lnR>
                      <a:noFill/>
                    </a:lnR>
                    <a:lnT>
                      <a:noFill/>
                    </a:lnT>
                    <a:lnB>
                      <a:noFill/>
                    </a:lnB>
                    <a:solidFill>
                      <a:srgbClr val="FFFFFF"/>
                    </a:solidFill>
                  </a:tcPr>
                </a:tc>
                <a:tc>
                  <a:txBody>
                    <a:bodyPr/>
                    <a:lstStyle/>
                    <a:p>
                      <a:pPr algn="ctr"/>
                      <a:r>
                        <a:rPr lang="en-US" sz="1400" dirty="0">
                          <a:effectLst/>
                        </a:rPr>
                        <a:t>April 6, 2018</a:t>
                      </a:r>
                    </a:p>
                  </a:txBody>
                  <a:tcPr marL="101742" marR="101742" marT="18499" marB="9249" anchor="ctr">
                    <a:lnL>
                      <a:noFill/>
                    </a:lnL>
                    <a:lnR>
                      <a:noFill/>
                    </a:lnR>
                    <a:lnT>
                      <a:noFill/>
                    </a:lnT>
                    <a:lnB>
                      <a:noFill/>
                    </a:lnB>
                    <a:solidFill>
                      <a:srgbClr val="FFFFFF"/>
                    </a:solidFill>
                  </a:tcPr>
                </a:tc>
                <a:tc>
                  <a:txBody>
                    <a:bodyPr/>
                    <a:lstStyle/>
                    <a:p>
                      <a:pPr algn="ctr"/>
                      <a:r>
                        <a:rPr lang="en-US" sz="1400" dirty="0">
                          <a:effectLst/>
                        </a:rPr>
                        <a:t>April 20, </a:t>
                      </a:r>
                      <a:r>
                        <a:rPr lang="en-US" sz="1400" dirty="0" smtClean="0">
                          <a:effectLst/>
                        </a:rPr>
                        <a:t>2018</a:t>
                      </a:r>
                      <a:endParaRPr lang="en-US" sz="1400" dirty="0">
                        <a:effectLst/>
                      </a:endParaRPr>
                    </a:p>
                  </a:txBody>
                  <a:tcPr marL="101742" marR="101742" marT="18499" marB="9249" anchor="ctr">
                    <a:lnL>
                      <a:noFill/>
                    </a:lnL>
                    <a:lnR>
                      <a:noFill/>
                    </a:lnR>
                    <a:lnT>
                      <a:noFill/>
                    </a:lnT>
                    <a:lnB>
                      <a:noFill/>
                    </a:lnB>
                    <a:solidFill>
                      <a:srgbClr val="FFFFFF"/>
                    </a:solidFill>
                  </a:tcPr>
                </a:tc>
                <a:tc>
                  <a:txBody>
                    <a:bodyPr/>
                    <a:lstStyle/>
                    <a:p>
                      <a:pPr algn="ctr"/>
                      <a:r>
                        <a:rPr lang="en-US" sz="1400" dirty="0">
                          <a:effectLst/>
                        </a:rPr>
                        <a:t>May 24, </a:t>
                      </a:r>
                      <a:r>
                        <a:rPr lang="en-US" sz="1400" dirty="0" smtClean="0">
                          <a:effectLst/>
                        </a:rPr>
                        <a:t>2018</a:t>
                      </a:r>
                      <a:endParaRPr lang="en-US" sz="1400" dirty="0">
                        <a:effectLst/>
                      </a:endParaRPr>
                    </a:p>
                  </a:txBody>
                  <a:tcPr marL="101742" marR="101742" marT="18499" marB="9249" anchor="ctr">
                    <a:lnL>
                      <a:noFill/>
                    </a:lnL>
                    <a:lnR>
                      <a:noFill/>
                    </a:lnR>
                    <a:lnT>
                      <a:noFill/>
                    </a:lnT>
                    <a:lnB>
                      <a:noFill/>
                    </a:lnB>
                    <a:solidFill>
                      <a:srgbClr val="FFFFFF"/>
                    </a:solidFill>
                  </a:tcPr>
                </a:tc>
              </a:tr>
              <a:tr h="329647">
                <a:tc>
                  <a:txBody>
                    <a:bodyPr/>
                    <a:lstStyle/>
                    <a:p>
                      <a:pPr algn="l"/>
                      <a:endParaRPr lang="en-US" sz="1400" b="1" dirty="0" smtClean="0">
                        <a:effectLst/>
                      </a:endParaRPr>
                    </a:p>
                    <a:p>
                      <a:pPr algn="l"/>
                      <a:r>
                        <a:rPr lang="en-US" sz="1400" b="1" dirty="0" smtClean="0">
                          <a:effectLst/>
                        </a:rPr>
                        <a:t>June </a:t>
                      </a:r>
                      <a:r>
                        <a:rPr lang="en-US" sz="1400" b="1" dirty="0">
                          <a:effectLst/>
                        </a:rPr>
                        <a:t>2, 2018</a:t>
                      </a:r>
                    </a:p>
                  </a:txBody>
                  <a:tcPr marL="101742" marR="101742" marT="18499" marB="9249" anchor="ctr">
                    <a:lnL>
                      <a:noFill/>
                    </a:lnL>
                    <a:lnR>
                      <a:noFill/>
                    </a:lnR>
                    <a:lnT>
                      <a:noFill/>
                    </a:lnT>
                    <a:lnB>
                      <a:noFill/>
                    </a:lnB>
                    <a:solidFill>
                      <a:srgbClr val="F7F7F7"/>
                    </a:solidFill>
                  </a:tcPr>
                </a:tc>
                <a:tc>
                  <a:txBody>
                    <a:bodyPr/>
                    <a:lstStyle/>
                    <a:p>
                      <a:pPr algn="ctr"/>
                      <a:endParaRPr lang="en-US" sz="1400" dirty="0" smtClean="0">
                        <a:effectLst/>
                      </a:endParaRPr>
                    </a:p>
                    <a:p>
                      <a:pPr algn="ctr"/>
                      <a:r>
                        <a:rPr lang="en-US" sz="1400" dirty="0" smtClean="0">
                          <a:effectLst/>
                        </a:rPr>
                        <a:t>May </a:t>
                      </a:r>
                      <a:r>
                        <a:rPr lang="en-US" sz="1400" dirty="0">
                          <a:effectLst/>
                        </a:rPr>
                        <a:t>4, 2018</a:t>
                      </a:r>
                    </a:p>
                  </a:txBody>
                  <a:tcPr marL="101742" marR="101742" marT="18499" marB="9249" anchor="ctr">
                    <a:lnL>
                      <a:noFill/>
                    </a:lnL>
                    <a:lnR>
                      <a:noFill/>
                    </a:lnR>
                    <a:lnT>
                      <a:noFill/>
                    </a:lnT>
                    <a:lnB>
                      <a:noFill/>
                    </a:lnB>
                    <a:solidFill>
                      <a:srgbClr val="F7F7F7"/>
                    </a:solidFill>
                  </a:tcPr>
                </a:tc>
                <a:tc>
                  <a:txBody>
                    <a:bodyPr/>
                    <a:lstStyle/>
                    <a:p>
                      <a:pPr algn="ctr"/>
                      <a:endParaRPr lang="en-US" sz="1400" dirty="0" smtClean="0">
                        <a:effectLst/>
                      </a:endParaRPr>
                    </a:p>
                    <a:p>
                      <a:pPr algn="ctr"/>
                      <a:r>
                        <a:rPr lang="en-US" sz="1400" dirty="0" smtClean="0">
                          <a:effectLst/>
                        </a:rPr>
                        <a:t>May </a:t>
                      </a:r>
                      <a:r>
                        <a:rPr lang="en-US" sz="1400" dirty="0">
                          <a:effectLst/>
                        </a:rPr>
                        <a:t>18, 2018</a:t>
                      </a:r>
                    </a:p>
                  </a:txBody>
                  <a:tcPr marL="101742" marR="101742" marT="18499" marB="9249" anchor="ctr">
                    <a:lnL>
                      <a:noFill/>
                    </a:lnL>
                    <a:lnR>
                      <a:noFill/>
                    </a:lnR>
                    <a:lnT>
                      <a:noFill/>
                    </a:lnT>
                    <a:lnB>
                      <a:noFill/>
                    </a:lnB>
                    <a:solidFill>
                      <a:srgbClr val="F7F7F7"/>
                    </a:solidFill>
                  </a:tcPr>
                </a:tc>
                <a:tc>
                  <a:txBody>
                    <a:bodyPr/>
                    <a:lstStyle/>
                    <a:p>
                      <a:pPr algn="ctr"/>
                      <a:endParaRPr lang="en-US" sz="1400" dirty="0" smtClean="0">
                        <a:effectLst/>
                      </a:endParaRPr>
                    </a:p>
                    <a:p>
                      <a:pPr algn="ctr"/>
                      <a:r>
                        <a:rPr lang="en-US" sz="1400" dirty="0" smtClean="0">
                          <a:effectLst/>
                        </a:rPr>
                        <a:t>June </a:t>
                      </a:r>
                      <a:r>
                        <a:rPr lang="en-US" sz="1400" dirty="0">
                          <a:effectLst/>
                        </a:rPr>
                        <a:t>21, 2018</a:t>
                      </a:r>
                    </a:p>
                  </a:txBody>
                  <a:tcPr marL="101742" marR="101742" marT="18499" marB="9249" anchor="ctr">
                    <a:lnL>
                      <a:noFill/>
                    </a:lnL>
                    <a:lnR>
                      <a:noFill/>
                    </a:lnR>
                    <a:lnT>
                      <a:noFill/>
                    </a:lnT>
                    <a:lnB>
                      <a:noFill/>
                    </a:lnB>
                    <a:solidFill>
                      <a:srgbClr val="F7F7F7"/>
                    </a:solidFill>
                  </a:tcPr>
                </a:tc>
              </a:tr>
            </a:tbl>
          </a:graphicData>
        </a:graphic>
      </p:graphicFrame>
      <p:sp>
        <p:nvSpPr>
          <p:cNvPr id="7" name="Rectangle 6"/>
          <p:cNvSpPr/>
          <p:nvPr/>
        </p:nvSpPr>
        <p:spPr>
          <a:xfrm>
            <a:off x="154252" y="6043748"/>
            <a:ext cx="8722118" cy="424732"/>
          </a:xfrm>
          <a:prstGeom prst="rect">
            <a:avLst/>
          </a:prstGeom>
        </p:spPr>
        <p:txBody>
          <a:bodyPr wrap="square">
            <a:spAutoFit/>
          </a:bodyPr>
          <a:lstStyle/>
          <a:p>
            <a:pPr marL="355600" lvl="1" indent="0" algn="ctr" eaLnBrk="1" fontAlgn="auto" hangingPunct="1">
              <a:lnSpc>
                <a:spcPct val="90000"/>
              </a:lnSpc>
              <a:spcBef>
                <a:spcPts val="480"/>
              </a:spcBef>
              <a:spcAft>
                <a:spcPts val="0"/>
              </a:spcAft>
              <a:buClr>
                <a:schemeClr val="accent2"/>
              </a:buClr>
              <a:buSzPct val="100000"/>
              <a:buFont typeface="Rage Italic" pitchFamily="66" charset="0"/>
              <a:buNone/>
              <a:defRPr/>
            </a:pPr>
            <a:r>
              <a:rPr lang="en-US" sz="2400" b="1" dirty="0">
                <a:latin typeface="Arial Narrow"/>
                <a:ea typeface="Souce Sans Pro"/>
                <a:cs typeface="Arial Narrow"/>
                <a:sym typeface="Souce Sans Pro"/>
              </a:rPr>
              <a:t>Registration is online at collegeboard.org.</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5" name="Shape 257"/>
          <p:cNvSpPr>
            <a:spLocks noGrp="1"/>
          </p:cNvSpPr>
          <p:nvPr>
            <p:ph type="title"/>
          </p:nvPr>
        </p:nvSpPr>
        <p:spPr>
          <a:xfrm>
            <a:off x="550863" y="560479"/>
            <a:ext cx="8042275" cy="1443037"/>
          </a:xfrm>
        </p:spPr>
        <p:txBody>
          <a:bodyPr lIns="91425" tIns="45700" rIns="91425" bIns="45700"/>
          <a:lstStyle/>
          <a:p>
            <a:pPr eaLnBrk="1" hangingPunct="1">
              <a:buClr>
                <a:srgbClr val="FFFFFF"/>
              </a:buClr>
              <a:buSzPct val="25000"/>
              <a:buFont typeface="Souce Sans Pro" charset="0"/>
              <a:buNone/>
            </a:pPr>
            <a:r>
              <a:rPr lang="en-US" sz="3200" b="1" dirty="0" smtClean="0">
                <a:solidFill>
                  <a:srgbClr val="000000"/>
                </a:solidFill>
                <a:latin typeface="Arial Narrow" charset="0"/>
                <a:cs typeface="Souce Sans Pro" charset="0"/>
                <a:sym typeface="Souce Sans Pro" charset="0"/>
              </a:rPr>
              <a:t>2017-2018 ACT </a:t>
            </a:r>
            <a:r>
              <a:rPr lang="en-US" sz="3200" b="1" dirty="0">
                <a:solidFill>
                  <a:srgbClr val="000000"/>
                </a:solidFill>
                <a:latin typeface="Arial Narrow" charset="0"/>
                <a:cs typeface="Souce Sans Pro" charset="0"/>
                <a:sym typeface="Souce Sans Pro" charset="0"/>
              </a:rPr>
              <a:t>TEST DATES</a:t>
            </a:r>
          </a:p>
        </p:txBody>
      </p:sp>
      <p:sp>
        <p:nvSpPr>
          <p:cNvPr id="68636" name="Shape 258"/>
          <p:cNvSpPr txBox="1">
            <a:spLocks noChangeArrowheads="1"/>
          </p:cNvSpPr>
          <p:nvPr/>
        </p:nvSpPr>
        <p:spPr bwMode="auto">
          <a:xfrm>
            <a:off x="1285875" y="5765800"/>
            <a:ext cx="6640513"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lvl="1" algn="ctr" eaLnBrk="1" hangingPunct="1">
              <a:buClr>
                <a:srgbClr val="000000"/>
              </a:buClr>
              <a:buSzPct val="25000"/>
              <a:buFont typeface="Arial" charset="0"/>
              <a:buNone/>
            </a:pPr>
            <a:r>
              <a:rPr lang="en-US" sz="2400" b="1">
                <a:latin typeface="Arial Narrow" charset="0"/>
                <a:cs typeface="Arial Narrow" charset="0"/>
              </a:rPr>
              <a:t>Registration is online at act.org.</a:t>
            </a:r>
          </a:p>
          <a:p>
            <a:pPr algn="ctr" eaLnBrk="1" hangingPunct="1"/>
            <a:endParaRPr lang="en-US" sz="2400" b="1">
              <a:latin typeface="Arial Narrow" charset="0"/>
              <a:cs typeface="Arial Narrow" charset="0"/>
            </a:endParaRPr>
          </a:p>
        </p:txBody>
      </p:sp>
      <p:sp>
        <p:nvSpPr>
          <p:cNvPr id="6" name="TextBox 5"/>
          <p:cNvSpPr txBox="1"/>
          <p:nvPr/>
        </p:nvSpPr>
        <p:spPr>
          <a:xfrm>
            <a:off x="1146146" y="1719340"/>
            <a:ext cx="6780242" cy="3020464"/>
          </a:xfrm>
          <a:prstGeom prst="rect">
            <a:avLst/>
          </a:prstGeom>
          <a:noFill/>
        </p:spPr>
        <p:txBody>
          <a:bodyPr wrap="square" rtlCol="0">
            <a:spAutoFit/>
          </a:bodyPr>
          <a:lstStyle/>
          <a:p>
            <a:endParaRPr lang="en-US" dirty="0"/>
          </a:p>
        </p:txBody>
      </p:sp>
      <p:sp>
        <p:nvSpPr>
          <p:cNvPr id="7" name="TextBox 6"/>
          <p:cNvSpPr txBox="1"/>
          <p:nvPr/>
        </p:nvSpPr>
        <p:spPr>
          <a:xfrm>
            <a:off x="4179400" y="3126394"/>
            <a:ext cx="184666" cy="307777"/>
          </a:xfrm>
          <a:prstGeom prst="rect">
            <a:avLst/>
          </a:prstGeom>
          <a:noFill/>
        </p:spPr>
        <p:txBody>
          <a:bodyPr wrap="none" rtlCol="0">
            <a:spAutoFit/>
          </a:bodyPr>
          <a:lstStyle/>
          <a:p>
            <a:endParaRPr lang="en-US" dirty="0"/>
          </a:p>
        </p:txBody>
      </p:sp>
      <p:sp>
        <p:nvSpPr>
          <p:cNvPr id="8" name="TextBox 7"/>
          <p:cNvSpPr txBox="1"/>
          <p:nvPr/>
        </p:nvSpPr>
        <p:spPr>
          <a:xfrm>
            <a:off x="1285875" y="1719340"/>
            <a:ext cx="6040167" cy="3020464"/>
          </a:xfrm>
          <a:prstGeom prst="rect">
            <a:avLst/>
          </a:prstGeom>
          <a:noFill/>
        </p:spPr>
        <p:txBody>
          <a:bodyPr wrap="square" rtlCol="0">
            <a:spAutoFit/>
          </a:bodyPr>
          <a:lstStyle/>
          <a:p>
            <a:endParaRPr lang="en-US" dirty="0"/>
          </a:p>
        </p:txBody>
      </p:sp>
      <p:sp>
        <p:nvSpPr>
          <p:cNvPr id="10" name="TextBox 9"/>
          <p:cNvSpPr txBox="1"/>
          <p:nvPr/>
        </p:nvSpPr>
        <p:spPr>
          <a:xfrm>
            <a:off x="6959578" y="5607218"/>
            <a:ext cx="732927" cy="438699"/>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47600548"/>
              </p:ext>
            </p:extLst>
          </p:nvPr>
        </p:nvGraphicFramePr>
        <p:xfrm>
          <a:off x="414820" y="1717018"/>
          <a:ext cx="8314360" cy="3951285"/>
        </p:xfrm>
        <a:graphic>
          <a:graphicData uri="http://schemas.openxmlformats.org/drawingml/2006/table">
            <a:tbl>
              <a:tblPr/>
              <a:tblGrid>
                <a:gridCol w="2078590"/>
                <a:gridCol w="2078590"/>
                <a:gridCol w="2078590"/>
                <a:gridCol w="2078590"/>
              </a:tblGrid>
              <a:tr h="275550">
                <a:tc>
                  <a:txBody>
                    <a:bodyPr/>
                    <a:lstStyle/>
                    <a:p>
                      <a:pPr algn="l"/>
                      <a:r>
                        <a:rPr lang="en-US" sz="1600" b="1" dirty="0">
                          <a:effectLst/>
                        </a:rPr>
                        <a:t>Test Date</a:t>
                      </a:r>
                      <a:endParaRPr lang="en-US" sz="1600" dirty="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1">
                          <a:effectLst/>
                        </a:rPr>
                        <a:t>Deadline</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1" dirty="0">
                          <a:effectLst/>
                        </a:rPr>
                        <a:t>Late Deadline</a:t>
                      </a:r>
                      <a:endParaRPr lang="en-US" sz="1600" dirty="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1">
                          <a:effectLst/>
                        </a:rPr>
                        <a:t>Score Release*</a:t>
                      </a:r>
                      <a:endParaRPr lang="en-US" sz="1600">
                        <a:effectLst/>
                      </a:endParaRPr>
                    </a:p>
                  </a:txBody>
                  <a:tcPr marL="95316" marR="95316" marT="17330" marB="8665" anchor="ctr">
                    <a:lnL>
                      <a:noFill/>
                    </a:lnL>
                    <a:lnR>
                      <a:noFill/>
                    </a:lnR>
                    <a:lnT>
                      <a:noFill/>
                    </a:lnT>
                    <a:lnB>
                      <a:noFill/>
                    </a:lnB>
                    <a:solidFill>
                      <a:srgbClr val="FFFFFF"/>
                    </a:solidFill>
                  </a:tcPr>
                </a:tc>
              </a:tr>
              <a:tr h="525105">
                <a:tc>
                  <a:txBody>
                    <a:bodyPr/>
                    <a:lstStyle/>
                    <a:p>
                      <a:pPr algn="l"/>
                      <a:r>
                        <a:rPr lang="en-US" sz="1600" b="1">
                          <a:effectLst/>
                        </a:rPr>
                        <a:t>Sept 9, 2017</a:t>
                      </a: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August 4, 2017</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Aug 18, 2017</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Sept 19; Oct 3, 2017</a:t>
                      </a:r>
                      <a:endParaRPr lang="en-US" sz="1600">
                        <a:effectLst/>
                      </a:endParaRPr>
                    </a:p>
                  </a:txBody>
                  <a:tcPr marL="95316" marR="95316" marT="17330" marB="8665" anchor="ctr">
                    <a:lnL>
                      <a:noFill/>
                    </a:lnL>
                    <a:lnR>
                      <a:noFill/>
                    </a:lnR>
                    <a:lnT>
                      <a:noFill/>
                    </a:lnT>
                    <a:lnB>
                      <a:noFill/>
                    </a:lnB>
                    <a:solidFill>
                      <a:srgbClr val="F7F7F7"/>
                    </a:solidFill>
                  </a:tcPr>
                </a:tc>
              </a:tr>
              <a:tr h="525105">
                <a:tc>
                  <a:txBody>
                    <a:bodyPr/>
                    <a:lstStyle/>
                    <a:p>
                      <a:pPr algn="l"/>
                      <a:r>
                        <a:rPr lang="en-US" sz="1600" b="1">
                          <a:effectLst/>
                        </a:rPr>
                        <a:t>Oct 28, 2017</a:t>
                      </a: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Sept 22, 2017</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Oct 6, 2017</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Nov 7; Nov 21, 2017</a:t>
                      </a:r>
                      <a:endParaRPr lang="en-US" sz="1600">
                        <a:effectLst/>
                      </a:endParaRPr>
                    </a:p>
                  </a:txBody>
                  <a:tcPr marL="95316" marR="95316" marT="17330" marB="8665" anchor="ctr">
                    <a:lnL>
                      <a:noFill/>
                    </a:lnL>
                    <a:lnR>
                      <a:noFill/>
                    </a:lnR>
                    <a:lnT>
                      <a:noFill/>
                    </a:lnT>
                    <a:lnB>
                      <a:noFill/>
                    </a:lnB>
                    <a:solidFill>
                      <a:srgbClr val="FFFFFF"/>
                    </a:solidFill>
                  </a:tcPr>
                </a:tc>
              </a:tr>
              <a:tr h="525105">
                <a:tc>
                  <a:txBody>
                    <a:bodyPr/>
                    <a:lstStyle/>
                    <a:p>
                      <a:pPr algn="l"/>
                      <a:r>
                        <a:rPr lang="en-US" sz="1600" b="1">
                          <a:effectLst/>
                        </a:rPr>
                        <a:t>Dec 9, 2017</a:t>
                      </a: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Nov 3, 2017</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Nov 17, 2017</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Dec 18; Jan 1, 2018</a:t>
                      </a:r>
                      <a:endParaRPr lang="en-US" sz="1600">
                        <a:effectLst/>
                      </a:endParaRPr>
                    </a:p>
                  </a:txBody>
                  <a:tcPr marL="95316" marR="95316" marT="17330" marB="8665" anchor="ctr">
                    <a:lnL>
                      <a:noFill/>
                    </a:lnL>
                    <a:lnR>
                      <a:noFill/>
                    </a:lnR>
                    <a:lnT>
                      <a:noFill/>
                    </a:lnT>
                    <a:lnB>
                      <a:noFill/>
                    </a:lnB>
                    <a:solidFill>
                      <a:srgbClr val="F7F7F7"/>
                    </a:solidFill>
                  </a:tcPr>
                </a:tc>
              </a:tr>
              <a:tr h="525105">
                <a:tc>
                  <a:txBody>
                    <a:bodyPr/>
                    <a:lstStyle/>
                    <a:p>
                      <a:pPr algn="l"/>
                      <a:r>
                        <a:rPr lang="en-US" sz="1600" b="1">
                          <a:effectLst/>
                        </a:rPr>
                        <a:t>Feb 10, 2018**</a:t>
                      </a:r>
                      <a:br>
                        <a:rPr lang="en-US" sz="1600" b="1">
                          <a:effectLst/>
                        </a:rPr>
                      </a:br>
                      <a:endParaRPr lang="en-US" sz="1600" b="1">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Jan 12, 2018</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Jan 19, 2018</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Feb 21; Mar 6, 2018</a:t>
                      </a:r>
                      <a:endParaRPr lang="en-US" sz="1600">
                        <a:effectLst/>
                      </a:endParaRPr>
                    </a:p>
                  </a:txBody>
                  <a:tcPr marL="95316" marR="95316" marT="17330" marB="8665" anchor="ctr">
                    <a:lnL>
                      <a:noFill/>
                    </a:lnL>
                    <a:lnR>
                      <a:noFill/>
                    </a:lnR>
                    <a:lnT>
                      <a:noFill/>
                    </a:lnT>
                    <a:lnB>
                      <a:noFill/>
                    </a:lnB>
                    <a:solidFill>
                      <a:srgbClr val="FFFFFF"/>
                    </a:solidFill>
                  </a:tcPr>
                </a:tc>
              </a:tr>
              <a:tr h="525105">
                <a:tc>
                  <a:txBody>
                    <a:bodyPr/>
                    <a:lstStyle/>
                    <a:p>
                      <a:pPr algn="l"/>
                      <a:r>
                        <a:rPr lang="en-US" sz="1600" b="1">
                          <a:effectLst/>
                        </a:rPr>
                        <a:t>Apr 14, 2018</a:t>
                      </a: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Mar 9, 2018</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Mar 23, 2018</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Apr 24; May 8, 2018</a:t>
                      </a:r>
                      <a:endParaRPr lang="en-US" sz="1600">
                        <a:effectLst/>
                      </a:endParaRPr>
                    </a:p>
                  </a:txBody>
                  <a:tcPr marL="95316" marR="95316" marT="17330" marB="8665" anchor="ctr">
                    <a:lnL>
                      <a:noFill/>
                    </a:lnL>
                    <a:lnR>
                      <a:noFill/>
                    </a:lnR>
                    <a:lnT>
                      <a:noFill/>
                    </a:lnT>
                    <a:lnB>
                      <a:noFill/>
                    </a:lnB>
                    <a:solidFill>
                      <a:srgbClr val="F7F7F7"/>
                    </a:solidFill>
                  </a:tcPr>
                </a:tc>
              </a:tr>
              <a:tr h="525105">
                <a:tc>
                  <a:txBody>
                    <a:bodyPr/>
                    <a:lstStyle/>
                    <a:p>
                      <a:pPr algn="l"/>
                      <a:r>
                        <a:rPr lang="en-US" sz="1600" b="1">
                          <a:effectLst/>
                        </a:rPr>
                        <a:t>June 9, 2018</a:t>
                      </a: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May 4, 2018</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May 18, 2018</a:t>
                      </a:r>
                      <a:endParaRPr lang="en-US" sz="1600">
                        <a:effectLst/>
                      </a:endParaRPr>
                    </a:p>
                  </a:txBody>
                  <a:tcPr marL="95316" marR="95316" marT="17330" marB="8665" anchor="ctr">
                    <a:lnL>
                      <a:noFill/>
                    </a:lnL>
                    <a:lnR>
                      <a:noFill/>
                    </a:lnR>
                    <a:lnT>
                      <a:noFill/>
                    </a:lnT>
                    <a:lnB>
                      <a:noFill/>
                    </a:lnB>
                    <a:solidFill>
                      <a:srgbClr val="FFFFFF"/>
                    </a:solidFill>
                  </a:tcPr>
                </a:tc>
                <a:tc>
                  <a:txBody>
                    <a:bodyPr/>
                    <a:lstStyle/>
                    <a:p>
                      <a:pPr algn="ctr"/>
                      <a:r>
                        <a:rPr lang="en-US" sz="1600" b="0">
                          <a:effectLst/>
                        </a:rPr>
                        <a:t>June 19; July 3, 2018</a:t>
                      </a:r>
                      <a:endParaRPr lang="en-US" sz="1600">
                        <a:effectLst/>
                      </a:endParaRPr>
                    </a:p>
                  </a:txBody>
                  <a:tcPr marL="95316" marR="95316" marT="17330" marB="8665" anchor="ctr">
                    <a:lnL>
                      <a:noFill/>
                    </a:lnL>
                    <a:lnR>
                      <a:noFill/>
                    </a:lnR>
                    <a:lnT>
                      <a:noFill/>
                    </a:lnT>
                    <a:lnB>
                      <a:noFill/>
                    </a:lnB>
                    <a:solidFill>
                      <a:srgbClr val="FFFFFF"/>
                    </a:solidFill>
                  </a:tcPr>
                </a:tc>
              </a:tr>
              <a:tr h="525105">
                <a:tc>
                  <a:txBody>
                    <a:bodyPr/>
                    <a:lstStyle/>
                    <a:p>
                      <a:pPr algn="l"/>
                      <a:r>
                        <a:rPr lang="en-US" sz="1600" b="1" dirty="0">
                          <a:effectLst/>
                        </a:rPr>
                        <a:t>July 14, 2018**</a:t>
                      </a: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June 15, 2018</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a:effectLst/>
                        </a:rPr>
                        <a:t>June 22, 2018</a:t>
                      </a:r>
                      <a:endParaRPr lang="en-US" sz="1600">
                        <a:effectLst/>
                      </a:endParaRPr>
                    </a:p>
                  </a:txBody>
                  <a:tcPr marL="95316" marR="95316" marT="17330" marB="8665" anchor="ctr">
                    <a:lnL>
                      <a:noFill/>
                    </a:lnL>
                    <a:lnR>
                      <a:noFill/>
                    </a:lnR>
                    <a:lnT>
                      <a:noFill/>
                    </a:lnT>
                    <a:lnB>
                      <a:noFill/>
                    </a:lnB>
                    <a:solidFill>
                      <a:srgbClr val="F7F7F7"/>
                    </a:solidFill>
                  </a:tcPr>
                </a:tc>
                <a:tc>
                  <a:txBody>
                    <a:bodyPr/>
                    <a:lstStyle/>
                    <a:p>
                      <a:pPr algn="ctr"/>
                      <a:r>
                        <a:rPr lang="en-US" sz="1600" b="0" dirty="0">
                          <a:effectLst/>
                        </a:rPr>
                        <a:t>July 24; August 7, 2018</a:t>
                      </a:r>
                      <a:endParaRPr lang="en-US" sz="1600" dirty="0">
                        <a:effectLst/>
                      </a:endParaRPr>
                    </a:p>
                  </a:txBody>
                  <a:tcPr marL="95316" marR="95316" marT="17330" marB="8665" anchor="ctr">
                    <a:lnL>
                      <a:noFill/>
                    </a:lnL>
                    <a:lnR>
                      <a:noFill/>
                    </a:lnR>
                    <a:lnT>
                      <a:noFill/>
                    </a:lnT>
                    <a:lnB>
                      <a:noFill/>
                    </a:lnB>
                    <a:solidFill>
                      <a:srgbClr val="F7F7F7"/>
                    </a:solidFill>
                  </a:tcPr>
                </a:tc>
              </a:tr>
            </a:tbl>
          </a:graphicData>
        </a:graphic>
      </p:graphicFrame>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264"/>
          <p:cNvSpPr>
            <a:spLocks noGrp="1"/>
          </p:cNvSpPr>
          <p:nvPr>
            <p:ph type="title"/>
          </p:nvPr>
        </p:nvSpPr>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NCAA</a:t>
            </a:r>
          </a:p>
        </p:txBody>
      </p:sp>
      <p:sp>
        <p:nvSpPr>
          <p:cNvPr id="263" name="Shape 263"/>
          <p:cNvSpPr txBox="1">
            <a:spLocks noGrp="1"/>
          </p:cNvSpPr>
          <p:nvPr>
            <p:ph idx="1"/>
          </p:nvPr>
        </p:nvSpPr>
        <p:spPr>
          <a:xfrm>
            <a:off x="381000" y="1905000"/>
            <a:ext cx="8407400" cy="4221163"/>
          </a:xfrm>
        </p:spPr>
        <p:txBody>
          <a:bodyPr lIns="91425" tIns="45700" rIns="91425" bIns="45700" rtlCol="0">
            <a:noAutofit/>
          </a:bodyPr>
          <a:lstStyle/>
          <a:p>
            <a:pPr marL="273050" indent="-234950" eaLnBrk="1" fontAlgn="auto" hangingPunct="1">
              <a:spcBef>
                <a:spcPts val="0"/>
              </a:spcBef>
              <a:spcAft>
                <a:spcPts val="0"/>
              </a:spcAft>
              <a:buSzPct val="100000"/>
              <a:buFont typeface="Noto Symbol"/>
              <a:buChar char="◼"/>
              <a:defRPr/>
            </a:pPr>
            <a:r>
              <a:rPr lang="en-US" sz="3200" dirty="0">
                <a:solidFill>
                  <a:srgbClr val="000000"/>
                </a:solidFill>
                <a:latin typeface="Arial Narrow"/>
                <a:ea typeface="Souce Sans Pro"/>
                <a:cs typeface="Arial Narrow"/>
                <a:sym typeface="Souce Sans Pro"/>
              </a:rPr>
              <a:t>NCAA Clearinghouse </a:t>
            </a:r>
          </a:p>
          <a:p>
            <a:pPr marL="273050" indent="-31750" eaLnBrk="1" fontAlgn="auto" hangingPunct="1">
              <a:spcBef>
                <a:spcPts val="640"/>
              </a:spcBef>
              <a:spcAft>
                <a:spcPts val="0"/>
              </a:spcAft>
              <a:buFont typeface="Noto Symbol"/>
              <a:buNone/>
              <a:defRPr/>
            </a:pPr>
            <a:endParaRPr sz="3200" dirty="0">
              <a:solidFill>
                <a:srgbClr val="000000"/>
              </a:solidFill>
              <a:latin typeface="Arial Narrow"/>
              <a:ea typeface="Souce Sans Pro"/>
              <a:cs typeface="Arial Narrow"/>
              <a:sym typeface="Souce Sans Pro"/>
            </a:endParaRP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If your child plans on participating in NCAA athletics at the Division I (VT, UVA, Radford, VMI, Liberty, etc.) or Division II (VUU, VSU, UVA – Wise) level – they must be cleared as eligible by the NCAA.</a:t>
            </a:r>
          </a:p>
          <a:p>
            <a:pPr marL="547687" lvl="1" indent="-39687" eaLnBrk="1" fontAlgn="auto" hangingPunct="1">
              <a:spcBef>
                <a:spcPts val="480"/>
              </a:spcBef>
              <a:spcAft>
                <a:spcPts val="0"/>
              </a:spcAft>
              <a:buClr>
                <a:schemeClr val="accent2"/>
              </a:buClr>
              <a:buFont typeface="Noto Symbol"/>
              <a:buNone/>
              <a:defRPr/>
            </a:pPr>
            <a:endParaRPr sz="2400" dirty="0">
              <a:solidFill>
                <a:srgbClr val="000000"/>
              </a:solidFill>
              <a:latin typeface="Arial Narrow"/>
              <a:ea typeface="Souce Sans Pro"/>
              <a:cs typeface="Arial Narrow"/>
              <a:sym typeface="Souce Sans Pro"/>
            </a:endParaRPr>
          </a:p>
          <a:p>
            <a:pPr marL="547687" lvl="1" indent="-192087"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Go to NCAA clearinghouse website and register.</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270"/>
          <p:cNvSpPr>
            <a:spLocks noGrp="1"/>
          </p:cNvSpPr>
          <p:nvPr>
            <p:ph type="title"/>
          </p:nvPr>
        </p:nvSpPr>
        <p:spPr>
          <a:xfrm>
            <a:off x="550863" y="436563"/>
            <a:ext cx="8042275" cy="930275"/>
          </a:xfrm>
        </p:spPr>
        <p:txBody>
          <a:bodyPr lIns="91425" tIns="45700" rIns="91425" bIns="45700"/>
          <a:lstStyle/>
          <a:p>
            <a:pPr eaLnBrk="1" hangingPunct="1">
              <a:buClr>
                <a:srgbClr val="FFFFFF"/>
              </a:buClr>
              <a:buSzPct val="25000"/>
              <a:buFont typeface="Souce Sans Pro" charset="0"/>
              <a:buNone/>
            </a:pPr>
            <a:r>
              <a:rPr lang="en-US" b="1" dirty="0">
                <a:solidFill>
                  <a:srgbClr val="000000"/>
                </a:solidFill>
                <a:latin typeface="Arial Narrow" charset="0"/>
                <a:cs typeface="Souce Sans Pro" charset="0"/>
                <a:sym typeface="Souce Sans Pro" charset="0"/>
              </a:rPr>
              <a:t>FINANCIAL AID</a:t>
            </a:r>
          </a:p>
        </p:txBody>
      </p:sp>
      <p:sp>
        <p:nvSpPr>
          <p:cNvPr id="269" name="Shape 269"/>
          <p:cNvSpPr txBox="1">
            <a:spLocks noGrp="1"/>
          </p:cNvSpPr>
          <p:nvPr>
            <p:ph idx="1"/>
          </p:nvPr>
        </p:nvSpPr>
        <p:spPr>
          <a:xfrm>
            <a:off x="381000" y="1366838"/>
            <a:ext cx="8407400" cy="5338762"/>
          </a:xfrm>
        </p:spPr>
        <p:txBody>
          <a:bodyPr lIns="91425" tIns="45700" rIns="91425" bIns="45700" rtlCol="0">
            <a:noAutofit/>
          </a:bodyPr>
          <a:lstStyle/>
          <a:p>
            <a:pPr marL="44450" indent="-6350" eaLnBrk="1" fontAlgn="auto" hangingPunct="1">
              <a:spcBef>
                <a:spcPts val="0"/>
              </a:spcBef>
              <a:spcAft>
                <a:spcPts val="0"/>
              </a:spcAft>
              <a:buClr>
                <a:schemeClr val="dk2"/>
              </a:buClr>
              <a:buSzPct val="25000"/>
              <a:buFont typeface="Souce Sans Pro"/>
              <a:buNone/>
              <a:defRPr/>
            </a:pPr>
            <a:endParaRPr lang="en-US" sz="2800" b="1" dirty="0" smtClean="0">
              <a:solidFill>
                <a:srgbClr val="000000"/>
              </a:solidFill>
              <a:latin typeface="Arial Narrow"/>
              <a:ea typeface="Souce Sans Pro"/>
              <a:cs typeface="Arial Narrow"/>
              <a:sym typeface="Souce Sans Pro"/>
            </a:endParaRPr>
          </a:p>
          <a:p>
            <a:pPr marL="44450" indent="-6350" eaLnBrk="1" fontAlgn="auto" hangingPunct="1">
              <a:spcBef>
                <a:spcPts val="0"/>
              </a:spcBef>
              <a:spcAft>
                <a:spcPts val="0"/>
              </a:spcAft>
              <a:buClr>
                <a:schemeClr val="dk2"/>
              </a:buClr>
              <a:buSzPct val="25000"/>
              <a:buFont typeface="Souce Sans Pro"/>
              <a:buNone/>
              <a:defRPr/>
            </a:pPr>
            <a:endParaRPr lang="en-US" sz="3600" b="1" dirty="0" smtClean="0">
              <a:solidFill>
                <a:srgbClr val="000000"/>
              </a:solidFill>
              <a:latin typeface="Arial Narrow"/>
              <a:ea typeface="Souce Sans Pro"/>
              <a:cs typeface="Arial Narrow"/>
              <a:sym typeface="Souce Sans Pro"/>
            </a:endParaRPr>
          </a:p>
          <a:p>
            <a:pPr marL="44450" indent="-6350" eaLnBrk="1" fontAlgn="auto" hangingPunct="1">
              <a:spcBef>
                <a:spcPts val="0"/>
              </a:spcBef>
              <a:spcAft>
                <a:spcPts val="0"/>
              </a:spcAft>
              <a:buClr>
                <a:schemeClr val="dk2"/>
              </a:buClr>
              <a:buSzPct val="25000"/>
              <a:buFont typeface="Souce Sans Pro"/>
              <a:buNone/>
              <a:defRPr/>
            </a:pPr>
            <a:r>
              <a:rPr lang="en-US" sz="4400" b="1" dirty="0" smtClean="0">
                <a:solidFill>
                  <a:srgbClr val="000000"/>
                </a:solidFill>
                <a:latin typeface="Arial Narrow"/>
                <a:ea typeface="Souce Sans Pro"/>
                <a:cs typeface="Arial Narrow"/>
                <a:sym typeface="Souce Sans Pro"/>
              </a:rPr>
              <a:t>Financial Aid Workshop </a:t>
            </a:r>
          </a:p>
          <a:p>
            <a:pPr marL="44450" indent="-6350" eaLnBrk="1" fontAlgn="auto" hangingPunct="1">
              <a:spcBef>
                <a:spcPts val="0"/>
              </a:spcBef>
              <a:spcAft>
                <a:spcPts val="0"/>
              </a:spcAft>
              <a:buClr>
                <a:schemeClr val="dk2"/>
              </a:buClr>
              <a:buSzPct val="25000"/>
              <a:buFont typeface="Souce Sans Pro"/>
              <a:buNone/>
              <a:defRPr/>
            </a:pPr>
            <a:r>
              <a:rPr lang="en-US" sz="4400" b="1" dirty="0" smtClean="0">
                <a:solidFill>
                  <a:srgbClr val="000000"/>
                </a:solidFill>
                <a:latin typeface="Arial Narrow"/>
                <a:ea typeface="Souce Sans Pro"/>
                <a:cs typeface="Arial Narrow"/>
                <a:sym typeface="Souce Sans Pro"/>
              </a:rPr>
              <a:t>at SHS:  </a:t>
            </a:r>
          </a:p>
          <a:p>
            <a:pPr marL="44450" indent="-6350" eaLnBrk="1" fontAlgn="auto" hangingPunct="1">
              <a:spcBef>
                <a:spcPts val="0"/>
              </a:spcBef>
              <a:spcAft>
                <a:spcPts val="0"/>
              </a:spcAft>
              <a:buClr>
                <a:schemeClr val="dk2"/>
              </a:buClr>
              <a:buSzPct val="25000"/>
              <a:buFont typeface="Souce Sans Pro"/>
              <a:buNone/>
              <a:defRPr/>
            </a:pPr>
            <a:endParaRPr lang="en-US" sz="4800" b="1" dirty="0" smtClean="0">
              <a:solidFill>
                <a:srgbClr val="000000"/>
              </a:solidFill>
              <a:latin typeface="Arial Narrow"/>
              <a:ea typeface="Souce Sans Pro"/>
              <a:cs typeface="Arial Narrow"/>
              <a:sym typeface="Souce Sans Pro"/>
            </a:endParaRPr>
          </a:p>
          <a:p>
            <a:pPr marL="44450" indent="-6350" eaLnBrk="1" fontAlgn="auto" hangingPunct="1">
              <a:spcBef>
                <a:spcPts val="0"/>
              </a:spcBef>
              <a:spcAft>
                <a:spcPts val="0"/>
              </a:spcAft>
              <a:buClr>
                <a:schemeClr val="dk2"/>
              </a:buClr>
              <a:buSzPct val="25000"/>
              <a:buFont typeface="Souce Sans Pro"/>
              <a:buNone/>
              <a:defRPr/>
            </a:pPr>
            <a:r>
              <a:rPr lang="en-US" sz="4800" b="1" dirty="0" smtClean="0">
                <a:solidFill>
                  <a:srgbClr val="000000"/>
                </a:solidFill>
                <a:latin typeface="Arial Narrow"/>
                <a:ea typeface="Souce Sans Pro"/>
                <a:cs typeface="Arial Narrow"/>
                <a:sym typeface="Souce Sans Pro"/>
              </a:rPr>
              <a:t>Thursday, October </a:t>
            </a:r>
            <a:r>
              <a:rPr lang="en-US" sz="4800" b="1" dirty="0" smtClean="0">
                <a:solidFill>
                  <a:srgbClr val="000000"/>
                </a:solidFill>
                <a:latin typeface="Arial Narrow"/>
                <a:ea typeface="Souce Sans Pro"/>
                <a:cs typeface="Arial Narrow"/>
                <a:sym typeface="Souce Sans Pro"/>
              </a:rPr>
              <a:t>12, 2017</a:t>
            </a:r>
            <a:endParaRPr lang="en-US" sz="4800" b="1" dirty="0">
              <a:solidFill>
                <a:srgbClr val="000000"/>
              </a:solidFill>
              <a:latin typeface="Arial Narrow"/>
              <a:ea typeface="Souce Sans Pro"/>
              <a:cs typeface="Arial Narrow"/>
              <a:sym typeface="Souce Sans Pro"/>
            </a:endParaRPr>
          </a:p>
          <a:p>
            <a:pPr marL="44450" indent="-6350" eaLnBrk="1" fontAlgn="auto" hangingPunct="1">
              <a:spcBef>
                <a:spcPts val="0"/>
              </a:spcBef>
              <a:spcAft>
                <a:spcPts val="0"/>
              </a:spcAft>
              <a:buClr>
                <a:schemeClr val="dk2"/>
              </a:buClr>
              <a:buSzPct val="25000"/>
              <a:buFont typeface="Souce Sans Pro"/>
              <a:buNone/>
              <a:defRPr/>
            </a:pPr>
            <a:r>
              <a:rPr lang="en-US" sz="4800" b="1" dirty="0" smtClean="0">
                <a:solidFill>
                  <a:srgbClr val="000000"/>
                </a:solidFill>
                <a:latin typeface="Arial Narrow"/>
                <a:ea typeface="Souce Sans Pro"/>
                <a:cs typeface="Arial Narrow"/>
                <a:sym typeface="Souce Sans Pro"/>
              </a:rPr>
              <a:t>6 PM in the Media Center</a:t>
            </a:r>
            <a:endParaRPr sz="4800" b="1" dirty="0">
              <a:solidFill>
                <a:srgbClr val="000000"/>
              </a:solidFill>
              <a:latin typeface="Arial Narrow"/>
              <a:ea typeface="Souce Sans Pro"/>
              <a:cs typeface="Arial Narrow"/>
              <a:sym typeface="Souce Sans Pro"/>
            </a:endParaRPr>
          </a:p>
          <a:p>
            <a:pPr marL="365125" lvl="1" indent="-9525" eaLnBrk="1" fontAlgn="auto" hangingPunct="1">
              <a:spcBef>
                <a:spcPts val="480"/>
              </a:spcBef>
              <a:spcAft>
                <a:spcPts val="0"/>
              </a:spcAft>
              <a:buClr>
                <a:schemeClr val="accent2"/>
              </a:buClr>
              <a:buSzPct val="100000"/>
              <a:buFont typeface="Noto Symbol"/>
              <a:buChar char="▪"/>
              <a:defRPr/>
            </a:pPr>
            <a:endParaRPr lang="en-US" sz="4800" dirty="0" smtClean="0">
              <a:solidFill>
                <a:srgbClr val="000000"/>
              </a:solidFill>
              <a:latin typeface="Arial Narrow"/>
              <a:ea typeface="Souce Sans Pro"/>
              <a:cs typeface="Arial Narrow"/>
              <a:sym typeface="Souce Sans Pro"/>
            </a:endParaRPr>
          </a:p>
          <a:p>
            <a:pPr marL="355600" lvl="1" indent="0" eaLnBrk="1" fontAlgn="auto" hangingPunct="1">
              <a:spcBef>
                <a:spcPts val="480"/>
              </a:spcBef>
              <a:spcAft>
                <a:spcPts val="0"/>
              </a:spcAft>
              <a:buClr>
                <a:schemeClr val="accent2"/>
              </a:buClr>
              <a:buSzPct val="100000"/>
              <a:buNone/>
              <a:defRPr/>
            </a:pPr>
            <a:endParaRPr lang="en-US" sz="2400" dirty="0">
              <a:solidFill>
                <a:srgbClr val="000000"/>
              </a:solidFill>
              <a:latin typeface="Arial Narrow"/>
              <a:ea typeface="Souce Sans Pro"/>
              <a:cs typeface="Arial Narrow"/>
              <a:sym typeface="Souce Sans Pro"/>
            </a:endParaRPr>
          </a:p>
        </p:txBody>
      </p:sp>
      <p:pic>
        <p:nvPicPr>
          <p:cNvPr id="72707" name="Shape 27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461" t="4959" r="1186" b="22755"/>
          <a:stretch>
            <a:fillRect/>
          </a:stretch>
        </p:blipFill>
        <p:spPr bwMode="auto">
          <a:xfrm>
            <a:off x="5748338" y="2489200"/>
            <a:ext cx="3040062"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FINANCIAL AID</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365125" lvl="1" indent="-9525" eaLnBrk="1" fontAlgn="auto" hangingPunct="1">
              <a:spcBef>
                <a:spcPts val="480"/>
              </a:spcBef>
              <a:spcAft>
                <a:spcPts val="0"/>
              </a:spcAft>
              <a:buClr>
                <a:schemeClr val="accent2"/>
              </a:buClr>
              <a:buSzPct val="100000"/>
              <a:buFont typeface="Noto Symbol"/>
              <a:buChar char="▪"/>
              <a:defRPr/>
            </a:pPr>
            <a:r>
              <a:rPr lang="en-US" sz="2400" dirty="0">
                <a:solidFill>
                  <a:srgbClr val="000000"/>
                </a:solidFill>
                <a:latin typeface="Arial Narrow"/>
                <a:ea typeface="Souce Sans Pro"/>
                <a:cs typeface="Arial Narrow"/>
                <a:sym typeface="Souce Sans Pro"/>
              </a:rPr>
              <a:t>Financial Aid is based on MERIT and NEED.                                      </a:t>
            </a:r>
          </a:p>
          <a:p>
            <a:pPr marL="365125" lvl="1" indent="-303213" eaLnBrk="1" fontAlgn="auto" hangingPunct="1">
              <a:spcBef>
                <a:spcPts val="480"/>
              </a:spcBef>
              <a:spcAft>
                <a:spcPts val="0"/>
              </a:spcAft>
              <a:buClr>
                <a:schemeClr val="dk2"/>
              </a:buClr>
              <a:buSzPct val="25000"/>
              <a:buFont typeface="Souce Sans Pro"/>
              <a:buNone/>
              <a:defRPr/>
            </a:pPr>
            <a:r>
              <a:rPr lang="en-US" sz="2400" b="1" dirty="0">
                <a:solidFill>
                  <a:srgbClr val="000000"/>
                </a:solidFill>
                <a:latin typeface="Arial Narrow"/>
                <a:ea typeface="Souce Sans Pro"/>
                <a:cs typeface="Arial Narrow"/>
                <a:sym typeface="Souce Sans Pro"/>
              </a:rPr>
              <a:t>What can you do now?</a:t>
            </a:r>
          </a:p>
          <a:p>
            <a:pPr marL="858838" lvl="1" indent="-285750" eaLnBrk="1" fontAlgn="auto" hangingPunct="1">
              <a:spcBef>
                <a:spcPts val="400"/>
              </a:spcBef>
              <a:spcAft>
                <a:spcPts val="0"/>
              </a:spcAft>
              <a:buClr>
                <a:srgbClr val="B5AE53"/>
              </a:buClr>
              <a:buSzPct val="100000"/>
              <a:buFont typeface="Wingdings" charset="2"/>
              <a:buChar char="v"/>
              <a:defRPr/>
            </a:pPr>
            <a:r>
              <a:rPr lang="en-US" dirty="0">
                <a:solidFill>
                  <a:srgbClr val="000000"/>
                </a:solidFill>
                <a:latin typeface="Arial Narrow"/>
                <a:ea typeface="Souce Sans Pro"/>
                <a:cs typeface="Arial Narrow"/>
                <a:sym typeface="Souce Sans Pro"/>
              </a:rPr>
              <a:t>Get tax information together as soon as </a:t>
            </a:r>
          </a:p>
          <a:p>
            <a:pPr marL="573088" lvl="1" indent="0" eaLnBrk="1" fontAlgn="auto" hangingPunct="1">
              <a:spcBef>
                <a:spcPts val="400"/>
              </a:spcBef>
              <a:spcAft>
                <a:spcPts val="0"/>
              </a:spcAft>
              <a:buClr>
                <a:srgbClr val="B5AE53"/>
              </a:buClr>
              <a:buSzPct val="100000"/>
              <a:buFont typeface="Rage Italic" pitchFamily="66" charset="0"/>
              <a:buNone/>
              <a:defRPr/>
            </a:pPr>
            <a:r>
              <a:rPr lang="en-US" dirty="0">
                <a:solidFill>
                  <a:srgbClr val="000000"/>
                </a:solidFill>
                <a:latin typeface="Arial Narrow"/>
                <a:ea typeface="Souce Sans Pro"/>
                <a:cs typeface="Arial Narrow"/>
                <a:sym typeface="Souce Sans Pro"/>
              </a:rPr>
              <a:t>      possible.</a:t>
            </a:r>
          </a:p>
          <a:p>
            <a:pPr marL="858838" lvl="1" indent="-285750" eaLnBrk="1" fontAlgn="auto" hangingPunct="1">
              <a:spcBef>
                <a:spcPts val="400"/>
              </a:spcBef>
              <a:spcAft>
                <a:spcPts val="0"/>
              </a:spcAft>
              <a:buClr>
                <a:srgbClr val="B5AE53"/>
              </a:buClr>
              <a:buSzPct val="100000"/>
              <a:buFont typeface="Wingdings" charset="2"/>
              <a:buChar char="v"/>
              <a:defRPr/>
            </a:pPr>
            <a:r>
              <a:rPr lang="en-US" dirty="0">
                <a:solidFill>
                  <a:srgbClr val="000000"/>
                </a:solidFill>
                <a:latin typeface="Arial Narrow"/>
                <a:ea typeface="Souce Sans Pro"/>
                <a:cs typeface="Arial Narrow"/>
                <a:sym typeface="Souce Sans Pro"/>
              </a:rPr>
              <a:t>Get FAFSA pin number – apply at </a:t>
            </a:r>
            <a:r>
              <a:rPr lang="en-US" u="sng" dirty="0">
                <a:solidFill>
                  <a:srgbClr val="000000"/>
                </a:solidFill>
                <a:latin typeface="Arial Narrow"/>
                <a:ea typeface="Souce Sans Pro"/>
                <a:cs typeface="Arial Narrow"/>
                <a:sym typeface="Souce Sans Pro"/>
              </a:rPr>
              <a:t>www.pin.ed.gov</a:t>
            </a:r>
            <a:r>
              <a:rPr lang="en-US" dirty="0">
                <a:solidFill>
                  <a:srgbClr val="000000"/>
                </a:solidFill>
                <a:latin typeface="Arial Narrow"/>
                <a:ea typeface="Souce Sans Pro"/>
                <a:cs typeface="Arial Narrow"/>
                <a:sym typeface="Souce Sans Pro"/>
              </a:rPr>
              <a:t>.</a:t>
            </a:r>
          </a:p>
          <a:p>
            <a:pPr marL="858838" lvl="3" indent="-285750" eaLnBrk="1" fontAlgn="auto" hangingPunct="1">
              <a:spcBef>
                <a:spcPts val="360"/>
              </a:spcBef>
              <a:spcAft>
                <a:spcPts val="0"/>
              </a:spcAft>
              <a:buClr>
                <a:srgbClr val="848058"/>
              </a:buClr>
              <a:buSzPct val="100000"/>
              <a:buFont typeface="Wingdings" charset="2"/>
              <a:buChar char="v"/>
              <a:defRPr/>
            </a:pPr>
            <a:r>
              <a:rPr lang="en-US" sz="2200" dirty="0">
                <a:solidFill>
                  <a:srgbClr val="000000"/>
                </a:solidFill>
                <a:latin typeface="Arial Narrow"/>
                <a:ea typeface="Souce Sans Pro"/>
                <a:cs typeface="Arial Narrow"/>
                <a:sym typeface="Souce Sans Pro"/>
              </a:rPr>
              <a:t>Can use </a:t>
            </a:r>
            <a:r>
              <a:rPr lang="en-US" sz="2200" dirty="0" smtClean="0">
                <a:solidFill>
                  <a:srgbClr val="000000"/>
                </a:solidFill>
                <a:latin typeface="Arial Narrow"/>
                <a:ea typeface="Souce Sans Pro"/>
                <a:cs typeface="Arial Narrow"/>
                <a:sym typeface="Souce Sans Pro"/>
              </a:rPr>
              <a:t>2016 </a:t>
            </a:r>
            <a:r>
              <a:rPr lang="en-US" sz="2200" dirty="0">
                <a:solidFill>
                  <a:srgbClr val="000000"/>
                </a:solidFill>
                <a:latin typeface="Arial Narrow"/>
                <a:ea typeface="Souce Sans Pro"/>
                <a:cs typeface="Arial Narrow"/>
                <a:sym typeface="Souce Sans Pro"/>
              </a:rPr>
              <a:t>tax return info </a:t>
            </a:r>
          </a:p>
          <a:p>
            <a:pPr marL="858838" lvl="3" indent="-285750" eaLnBrk="1" fontAlgn="auto" hangingPunct="1">
              <a:spcBef>
                <a:spcPts val="360"/>
              </a:spcBef>
              <a:spcAft>
                <a:spcPts val="0"/>
              </a:spcAft>
              <a:buClr>
                <a:srgbClr val="848058"/>
              </a:buClr>
              <a:buSzPct val="100000"/>
              <a:buFont typeface="Wingdings" charset="2"/>
              <a:buChar char="v"/>
              <a:defRPr/>
            </a:pPr>
            <a:r>
              <a:rPr lang="en-US" sz="2200" dirty="0">
                <a:solidFill>
                  <a:srgbClr val="000000"/>
                </a:solidFill>
                <a:latin typeface="Arial Narrow"/>
                <a:ea typeface="Souce Sans Pro"/>
                <a:cs typeface="Arial Narrow"/>
                <a:sym typeface="Souce Sans Pro"/>
              </a:rPr>
              <a:t>Look at College Cost Calculators online at each school’s website.  This </a:t>
            </a:r>
          </a:p>
          <a:p>
            <a:pPr marL="573088" lvl="3" indent="0" eaLnBrk="1" fontAlgn="auto" hangingPunct="1">
              <a:spcBef>
                <a:spcPts val="360"/>
              </a:spcBef>
              <a:spcAft>
                <a:spcPts val="0"/>
              </a:spcAft>
              <a:buClr>
                <a:srgbClr val="848058"/>
              </a:buClr>
              <a:buSzPct val="100000"/>
              <a:buFont typeface="Rage Italic" pitchFamily="66" charset="0"/>
              <a:buNone/>
              <a:defRPr/>
            </a:pPr>
            <a:r>
              <a:rPr lang="en-US" sz="2200" dirty="0">
                <a:solidFill>
                  <a:srgbClr val="000000"/>
                </a:solidFill>
                <a:latin typeface="Arial Narrow"/>
                <a:ea typeface="Souce Sans Pro"/>
                <a:cs typeface="Arial Narrow"/>
                <a:sym typeface="Souce Sans Pro"/>
              </a:rPr>
              <a:t>      will give you a rough estimate of what it will cost to attend this school.</a:t>
            </a:r>
          </a:p>
          <a:p>
            <a:endParaRPr lang="en-US" dirty="0"/>
          </a:p>
        </p:txBody>
      </p:sp>
    </p:spTree>
    <p:extLst>
      <p:ext uri="{BB962C8B-B14F-4D97-AF65-F5344CB8AC3E}">
        <p14:creationId xmlns:p14="http://schemas.microsoft.com/office/powerpoint/2010/main" val="389604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11"/>
          <p:cNvSpPr>
            <a:spLocks noGrp="1"/>
          </p:cNvSpPr>
          <p:nvPr>
            <p:ph type="title"/>
          </p:nvPr>
        </p:nvSpPr>
        <p:spPr>
          <a:xfrm>
            <a:off x="550863" y="225425"/>
            <a:ext cx="8042275" cy="868363"/>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CHOICES</a:t>
            </a:r>
          </a:p>
        </p:txBody>
      </p:sp>
      <p:sp>
        <p:nvSpPr>
          <p:cNvPr id="110" name="Shape 110"/>
          <p:cNvSpPr txBox="1">
            <a:spLocks noGrp="1"/>
          </p:cNvSpPr>
          <p:nvPr>
            <p:ph idx="1"/>
          </p:nvPr>
        </p:nvSpPr>
        <p:spPr>
          <a:xfrm>
            <a:off x="550863" y="1093788"/>
            <a:ext cx="7921625" cy="4895850"/>
          </a:xfrm>
        </p:spPr>
        <p:txBody>
          <a:bodyPr lIns="91425" tIns="45700" rIns="91425" bIns="45700" rtlCol="0">
            <a:noAutofit/>
          </a:bodyPr>
          <a:lstStyle/>
          <a:p>
            <a:pPr marL="44450" indent="-6350" eaLnBrk="1" fontAlgn="auto" hangingPunct="1">
              <a:spcBef>
                <a:spcPts val="0"/>
              </a:spcBef>
              <a:spcAft>
                <a:spcPts val="0"/>
              </a:spcAft>
              <a:buClr>
                <a:schemeClr val="dk2"/>
              </a:buClr>
              <a:buSzPct val="25000"/>
              <a:buFont typeface="Souce Sans Pro"/>
              <a:buNone/>
              <a:defRPr/>
            </a:pPr>
            <a:r>
              <a:rPr lang="en-US" b="1" dirty="0">
                <a:solidFill>
                  <a:srgbClr val="000000"/>
                </a:solidFill>
                <a:latin typeface="Arial Narrow"/>
                <a:ea typeface="Souce Sans Pro"/>
                <a:cs typeface="Arial Narrow"/>
                <a:sym typeface="Souce Sans Pro"/>
              </a:rPr>
              <a:t>Which option will you choose?</a:t>
            </a:r>
          </a:p>
          <a:p>
            <a:pPr marL="44450" indent="57150" eaLnBrk="1" fontAlgn="auto" hangingPunct="1">
              <a:spcBef>
                <a:spcPts val="200"/>
              </a:spcBef>
              <a:spcAft>
                <a:spcPts val="0"/>
              </a:spcAft>
              <a:buFont typeface="Noto Symbol"/>
              <a:buNone/>
              <a:defRPr/>
            </a:pPr>
            <a:endParaRPr sz="1400" dirty="0">
              <a:solidFill>
                <a:srgbClr val="000000"/>
              </a:solidFill>
              <a:latin typeface="Arial Narrow"/>
              <a:ea typeface="Souce Sans Pro"/>
              <a:cs typeface="Arial Narrow"/>
              <a:sym typeface="Souce Sans Pro"/>
            </a:endParaRP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Trade/vocational school</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Community college – associates degree or certifications</a:t>
            </a:r>
          </a:p>
          <a:p>
            <a:pPr marL="547687" lvl="1" indent="-192087" eaLnBrk="1" fontAlgn="auto" hangingPunct="1">
              <a:lnSpc>
                <a:spcPct val="120000"/>
              </a:lnSpc>
              <a:spcBef>
                <a:spcPts val="440"/>
              </a:spcBef>
              <a:spcAft>
                <a:spcPts val="0"/>
              </a:spcAft>
              <a:buClr>
                <a:srgbClr val="CC0000"/>
              </a:buClr>
              <a:buSzPct val="100000"/>
              <a:buFont typeface="Souce Sans Pro"/>
              <a:buChar char="◆"/>
              <a:defRPr/>
            </a:pPr>
            <a:r>
              <a:rPr lang="en-US" sz="2500" dirty="0">
                <a:solidFill>
                  <a:srgbClr val="000000"/>
                </a:solidFill>
                <a:latin typeface="Arial Narrow"/>
                <a:ea typeface="Souce Sans Pro"/>
                <a:cs typeface="Arial Narrow"/>
                <a:sym typeface="Souce Sans Pro"/>
              </a:rPr>
              <a:t>2 + 2 guaranteed admissions</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4 year school</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Apprenticeship</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Military</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Work</a:t>
            </a:r>
          </a:p>
          <a:p>
            <a:pPr marL="547687" lvl="1" indent="-192087" eaLnBrk="1" fontAlgn="auto" hangingPunct="1">
              <a:lnSpc>
                <a:spcPct val="120000"/>
              </a:lnSpc>
              <a:spcBef>
                <a:spcPts val="440"/>
              </a:spcBef>
              <a:spcAft>
                <a:spcPts val="0"/>
              </a:spcAft>
              <a:buClr>
                <a:srgbClr val="CC0000"/>
              </a:buClr>
              <a:buSzPct val="100000"/>
              <a:buFont typeface="Noto Symbol"/>
              <a:buChar char="◆"/>
              <a:defRPr/>
            </a:pPr>
            <a:r>
              <a:rPr lang="en-US" sz="2500" dirty="0">
                <a:solidFill>
                  <a:srgbClr val="000000"/>
                </a:solidFill>
                <a:latin typeface="Arial Narrow"/>
                <a:ea typeface="Souce Sans Pro"/>
                <a:cs typeface="Arial Narrow"/>
                <a:sym typeface="Souce Sans Pro"/>
              </a:rPr>
              <a:t>Volunteer – </a:t>
            </a:r>
            <a:r>
              <a:rPr lang="en-US" sz="2500" dirty="0" err="1">
                <a:solidFill>
                  <a:srgbClr val="000000"/>
                </a:solidFill>
                <a:latin typeface="Arial Narrow"/>
                <a:ea typeface="Souce Sans Pro"/>
                <a:cs typeface="Arial Narrow"/>
                <a:sym typeface="Souce Sans Pro"/>
              </a:rPr>
              <a:t>Americorps</a:t>
            </a:r>
            <a:r>
              <a:rPr lang="en-US" sz="2500" dirty="0">
                <a:solidFill>
                  <a:srgbClr val="000000"/>
                </a:solidFill>
                <a:latin typeface="Arial Narrow"/>
                <a:ea typeface="Souce Sans Pro"/>
                <a:cs typeface="Arial Narrow"/>
                <a:sym typeface="Souce Sans Pro"/>
              </a:rPr>
              <a:t>, Peace Corp, Student Conservation Association, etc.</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hape 277"/>
          <p:cNvSpPr>
            <a:spLocks noGrp="1"/>
          </p:cNvSpPr>
          <p:nvPr>
            <p:ph type="title"/>
          </p:nvPr>
        </p:nvSpPr>
        <p:spPr>
          <a:xfrm>
            <a:off x="550863" y="436563"/>
            <a:ext cx="8042275" cy="962025"/>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FINANCIAL AID</a:t>
            </a:r>
          </a:p>
        </p:txBody>
      </p:sp>
      <p:sp>
        <p:nvSpPr>
          <p:cNvPr id="74754" name="Shape 276"/>
          <p:cNvSpPr>
            <a:spLocks noGrp="1"/>
          </p:cNvSpPr>
          <p:nvPr>
            <p:ph idx="1"/>
          </p:nvPr>
        </p:nvSpPr>
        <p:spPr>
          <a:xfrm>
            <a:off x="381000" y="1558925"/>
            <a:ext cx="8407400" cy="4976813"/>
          </a:xfrm>
        </p:spPr>
        <p:txBody>
          <a:bodyPr lIns="91425" tIns="45700" rIns="91425" bIns="45700"/>
          <a:lstStyle/>
          <a:p>
            <a:pPr marL="44450" indent="-6350" eaLnBrk="1" hangingPunct="1">
              <a:lnSpc>
                <a:spcPct val="90000"/>
              </a:lnSpc>
              <a:spcBef>
                <a:spcPct val="0"/>
              </a:spcBef>
              <a:buClr>
                <a:srgbClr val="4C1304"/>
              </a:buClr>
              <a:buSzPct val="25000"/>
              <a:buFont typeface="Souce Sans Pro" charset="0"/>
              <a:buNone/>
            </a:pPr>
            <a:r>
              <a:rPr lang="en-US">
                <a:solidFill>
                  <a:srgbClr val="000000"/>
                </a:solidFill>
                <a:latin typeface="Arial Narrow" charset="0"/>
                <a:cs typeface="Souce Sans Pro" charset="0"/>
                <a:sym typeface="Souce Sans Pro" charset="0"/>
              </a:rPr>
              <a:t>All students must complete the FAFSA (Free Application for Federal Student Aid) to determine their eligibility for all federal student aid. </a:t>
            </a:r>
          </a:p>
          <a:p>
            <a:pPr marL="44450" indent="-6350" eaLnBrk="1" hangingPunct="1">
              <a:lnSpc>
                <a:spcPct val="90000"/>
              </a:lnSpc>
              <a:spcBef>
                <a:spcPts val="400"/>
              </a:spcBef>
              <a:buClr>
                <a:srgbClr val="000000"/>
              </a:buClr>
              <a:buFont typeface="Souce Sans Pro" charset="0"/>
              <a:buNone/>
            </a:pPr>
            <a:endParaRPr lang="en-US">
              <a:solidFill>
                <a:srgbClr val="000000"/>
              </a:solidFill>
              <a:latin typeface="Arial Narrow" charset="0"/>
              <a:cs typeface="Souce Sans Pro" charset="0"/>
              <a:sym typeface="Souce Sans Pro" charset="0"/>
            </a:endParaRPr>
          </a:p>
          <a:p>
            <a:pPr marL="44450" indent="-6350" eaLnBrk="1" hangingPunct="1">
              <a:lnSpc>
                <a:spcPct val="90000"/>
              </a:lnSpc>
              <a:spcBef>
                <a:spcPts val="400"/>
              </a:spcBef>
              <a:buClr>
                <a:srgbClr val="4C1304"/>
              </a:buClr>
              <a:buSzPct val="25000"/>
              <a:buFont typeface="Souce Sans Pro" charset="0"/>
              <a:buNone/>
            </a:pPr>
            <a:r>
              <a:rPr lang="en-US">
                <a:solidFill>
                  <a:srgbClr val="000000"/>
                </a:solidFill>
                <a:latin typeface="Arial Narrow" charset="0"/>
                <a:cs typeface="Souce Sans Pro" charset="0"/>
                <a:sym typeface="Souce Sans Pro" charset="0"/>
              </a:rPr>
              <a:t>Virtually every student is eligible for at least one type of federal student aid.</a:t>
            </a:r>
          </a:p>
          <a:p>
            <a:pPr marL="44450" indent="-6350" eaLnBrk="1" hangingPunct="1">
              <a:lnSpc>
                <a:spcPct val="90000"/>
              </a:lnSpc>
              <a:spcBef>
                <a:spcPts val="400"/>
              </a:spcBef>
              <a:buClr>
                <a:srgbClr val="000000"/>
              </a:buClr>
              <a:buFont typeface="Souce Sans Pro" charset="0"/>
              <a:buNone/>
            </a:pPr>
            <a:endParaRPr lang="en-US">
              <a:solidFill>
                <a:srgbClr val="000000"/>
              </a:solidFill>
              <a:latin typeface="Arial Narrow" charset="0"/>
              <a:cs typeface="Souce Sans Pro" charset="0"/>
              <a:sym typeface="Souce Sans Pro" charset="0"/>
            </a:endParaRPr>
          </a:p>
          <a:p>
            <a:pPr marL="44450" indent="-6350" eaLnBrk="1" hangingPunct="1">
              <a:lnSpc>
                <a:spcPct val="90000"/>
              </a:lnSpc>
              <a:spcBef>
                <a:spcPts val="400"/>
              </a:spcBef>
              <a:buClr>
                <a:srgbClr val="4C1304"/>
              </a:buClr>
              <a:buSzPct val="25000"/>
              <a:buFont typeface="Souce Sans Pro" charset="0"/>
              <a:buNone/>
            </a:pPr>
            <a:r>
              <a:rPr lang="en-US">
                <a:solidFill>
                  <a:srgbClr val="000000"/>
                </a:solidFill>
                <a:latin typeface="Arial Narrow" charset="0"/>
                <a:cs typeface="Souce Sans Pro" charset="0"/>
                <a:sym typeface="Souce Sans Pro" charset="0"/>
              </a:rPr>
              <a:t>Most states have financial aid programs, and many of these programs use the data from the FAFSA to determine if you are eligible for state aid.</a:t>
            </a:r>
          </a:p>
          <a:p>
            <a:pPr marL="44450" indent="-6350" eaLnBrk="1" hangingPunct="1">
              <a:lnSpc>
                <a:spcPct val="90000"/>
              </a:lnSpc>
              <a:spcBef>
                <a:spcPts val="400"/>
              </a:spcBef>
              <a:buClr>
                <a:srgbClr val="000000"/>
              </a:buClr>
              <a:buFont typeface="Souce Sans Pro" charset="0"/>
              <a:buNone/>
            </a:pPr>
            <a:endParaRPr lang="en-US">
              <a:solidFill>
                <a:srgbClr val="000000"/>
              </a:solidFill>
              <a:latin typeface="Arial Narrow" charset="0"/>
              <a:cs typeface="Souce Sans Pro" charset="0"/>
              <a:sym typeface="Souce Sans Pro" charset="0"/>
            </a:endParaRPr>
          </a:p>
          <a:p>
            <a:pPr marL="44450" indent="-6350" eaLnBrk="1" hangingPunct="1">
              <a:lnSpc>
                <a:spcPct val="90000"/>
              </a:lnSpc>
              <a:spcBef>
                <a:spcPts val="400"/>
              </a:spcBef>
              <a:buClr>
                <a:srgbClr val="4C1304"/>
              </a:buClr>
              <a:buSzPct val="25000"/>
              <a:buFont typeface="Souce Sans Pro" charset="0"/>
              <a:buNone/>
            </a:pPr>
            <a:r>
              <a:rPr lang="en-US">
                <a:solidFill>
                  <a:srgbClr val="000000"/>
                </a:solidFill>
                <a:latin typeface="Arial Narrow" charset="0"/>
                <a:cs typeface="Souce Sans Pro" charset="0"/>
                <a:sym typeface="Souce Sans Pro" charset="0"/>
              </a:rPr>
              <a:t>Many colleges use the data from FAFSA to determine if you are eligible for financial aid the college may offer – typically known as institutional aid.</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hape 283"/>
          <p:cNvSpPr>
            <a:spLocks noGrp="1"/>
          </p:cNvSpPr>
          <p:nvPr>
            <p:ph type="title"/>
          </p:nvPr>
        </p:nvSpPr>
        <p:spPr>
          <a:xfrm>
            <a:off x="550863" y="436563"/>
            <a:ext cx="8042275" cy="993775"/>
          </a:xfrm>
        </p:spPr>
        <p:txBody>
          <a:bodyPr lIns="91425" tIns="45700" rIns="91425" bIns="45700"/>
          <a:lstStyle/>
          <a:p>
            <a:pPr eaLnBrk="1" hangingPunct="1">
              <a:buClr>
                <a:srgbClr val="FFFFFF"/>
              </a:buClr>
              <a:buSzPct val="25000"/>
              <a:buFont typeface="Souce Sans Pro" charset="0"/>
              <a:buNone/>
            </a:pPr>
            <a:r>
              <a:rPr lang="en-US" sz="3200" b="1" dirty="0">
                <a:solidFill>
                  <a:srgbClr val="000000"/>
                </a:solidFill>
                <a:latin typeface="Arial Narrow" charset="0"/>
                <a:cs typeface="Souce Sans Pro" charset="0"/>
                <a:sym typeface="Souce Sans Pro" charset="0"/>
              </a:rPr>
              <a:t>FINANCIAL AID</a:t>
            </a:r>
          </a:p>
        </p:txBody>
      </p:sp>
      <p:sp>
        <p:nvSpPr>
          <p:cNvPr id="76802" name="Shape 282"/>
          <p:cNvSpPr>
            <a:spLocks noGrp="1"/>
          </p:cNvSpPr>
          <p:nvPr>
            <p:ph idx="1"/>
          </p:nvPr>
        </p:nvSpPr>
        <p:spPr>
          <a:xfrm>
            <a:off x="838200" y="1543050"/>
            <a:ext cx="7467600" cy="4446588"/>
          </a:xfrm>
        </p:spPr>
        <p:txBody>
          <a:bodyPr lIns="91425" tIns="45700" rIns="91425" bIns="45700"/>
          <a:lstStyle/>
          <a:p>
            <a:pPr marL="44450" indent="-6350" eaLnBrk="1" hangingPunct="1">
              <a:spcBef>
                <a:spcPct val="0"/>
              </a:spcBef>
              <a:buClr>
                <a:srgbClr val="4C1304"/>
              </a:buClr>
              <a:buSzPct val="25000"/>
              <a:buFont typeface="Souce Sans Pro" charset="0"/>
              <a:buNone/>
            </a:pPr>
            <a:r>
              <a:rPr lang="en-US" dirty="0">
                <a:solidFill>
                  <a:srgbClr val="000000"/>
                </a:solidFill>
                <a:latin typeface="Arial Narrow" charset="0"/>
                <a:cs typeface="Souce Sans Pro" charset="0"/>
                <a:sym typeface="Souce Sans Pro" charset="0"/>
              </a:rPr>
              <a:t>Complete the FAFSA on-line as soon as you </a:t>
            </a:r>
            <a:r>
              <a:rPr lang="en-US" dirty="0" smtClean="0">
                <a:solidFill>
                  <a:srgbClr val="000000"/>
                </a:solidFill>
                <a:latin typeface="Arial Narrow" charset="0"/>
                <a:cs typeface="Souce Sans Pro" charset="0"/>
                <a:sym typeface="Souce Sans Pro" charset="0"/>
              </a:rPr>
              <a:t>can.  </a:t>
            </a:r>
            <a:r>
              <a:rPr lang="en-US" b="1" dirty="0" smtClean="0">
                <a:solidFill>
                  <a:srgbClr val="FF0000"/>
                </a:solidFill>
                <a:latin typeface="Arial Narrow" charset="0"/>
                <a:cs typeface="Souce Sans Pro" charset="0"/>
                <a:sym typeface="Souce Sans Pro" charset="0"/>
              </a:rPr>
              <a:t>The application opens on October 1</a:t>
            </a:r>
            <a:r>
              <a:rPr lang="en-US" b="1" baseline="30000" dirty="0" smtClean="0">
                <a:solidFill>
                  <a:srgbClr val="FF0000"/>
                </a:solidFill>
                <a:latin typeface="Arial Narrow" charset="0"/>
                <a:cs typeface="Souce Sans Pro" charset="0"/>
                <a:sym typeface="Souce Sans Pro" charset="0"/>
              </a:rPr>
              <a:t>st</a:t>
            </a:r>
            <a:r>
              <a:rPr lang="en-US" dirty="0" smtClean="0">
                <a:solidFill>
                  <a:srgbClr val="000000"/>
                </a:solidFill>
                <a:latin typeface="Arial Narrow" charset="0"/>
                <a:cs typeface="Souce Sans Pro" charset="0"/>
                <a:sym typeface="Souce Sans Pro" charset="0"/>
              </a:rPr>
              <a:t> this year. </a:t>
            </a:r>
            <a:r>
              <a:rPr lang="en-US" dirty="0">
                <a:solidFill>
                  <a:srgbClr val="000000"/>
                </a:solidFill>
                <a:latin typeface="Arial Narrow" charset="0"/>
                <a:cs typeface="Souce Sans Pro" charset="0"/>
                <a:sym typeface="Souce Sans Pro" charset="0"/>
              </a:rPr>
              <a:t>Most colleges encourage you to have it completed by February 15 </a:t>
            </a:r>
            <a:r>
              <a:rPr lang="en-US" dirty="0" smtClean="0">
                <a:solidFill>
                  <a:srgbClr val="000000"/>
                </a:solidFill>
                <a:latin typeface="Arial Narrow" charset="0"/>
                <a:cs typeface="Souce Sans Pro" charset="0"/>
                <a:sym typeface="Souce Sans Pro" charset="0"/>
              </a:rPr>
              <a:t>at the latest to </a:t>
            </a:r>
            <a:r>
              <a:rPr lang="en-US" dirty="0">
                <a:solidFill>
                  <a:srgbClr val="000000"/>
                </a:solidFill>
                <a:latin typeface="Arial Narrow" charset="0"/>
                <a:cs typeface="Souce Sans Pro" charset="0"/>
                <a:sym typeface="Souce Sans Pro" charset="0"/>
              </a:rPr>
              <a:t>maximize the amount of your award</a:t>
            </a:r>
            <a:r>
              <a:rPr lang="en-US" dirty="0" smtClean="0">
                <a:solidFill>
                  <a:srgbClr val="000000"/>
                </a:solidFill>
                <a:latin typeface="Arial Narrow" charset="0"/>
                <a:cs typeface="Souce Sans Pro" charset="0"/>
                <a:sym typeface="Souce Sans Pro" charset="0"/>
              </a:rPr>
              <a:t>.  </a:t>
            </a:r>
            <a:r>
              <a:rPr lang="en-US" dirty="0" smtClean="0">
                <a:solidFill>
                  <a:srgbClr val="FF0000"/>
                </a:solidFill>
                <a:latin typeface="Arial Narrow" charset="0"/>
                <a:cs typeface="Souce Sans Pro" charset="0"/>
                <a:sym typeface="Souce Sans Pro" charset="0"/>
              </a:rPr>
              <a:t>THE SOONER YOU APPLY, THE BETTER!</a:t>
            </a:r>
            <a:endParaRPr lang="en-US" dirty="0">
              <a:solidFill>
                <a:srgbClr val="FF0000"/>
              </a:solidFill>
              <a:latin typeface="Arial Narrow" charset="0"/>
              <a:cs typeface="Souce Sans Pro" charset="0"/>
              <a:sym typeface="Souce Sans Pro" charset="0"/>
            </a:endParaRPr>
          </a:p>
          <a:p>
            <a:pPr marL="44450" indent="-6350" eaLnBrk="1" hangingPunct="1">
              <a:spcBef>
                <a:spcPts val="400"/>
              </a:spcBef>
              <a:buClr>
                <a:srgbClr val="000000"/>
              </a:buClr>
              <a:buFont typeface="Souce Sans Pro" charset="0"/>
              <a:buNone/>
            </a:pPr>
            <a:endParaRPr lang="en-US" dirty="0">
              <a:solidFill>
                <a:srgbClr val="000000"/>
              </a:solidFill>
              <a:latin typeface="Arial Narrow" charset="0"/>
              <a:cs typeface="Souce Sans Pro" charset="0"/>
              <a:sym typeface="Souce Sans Pro" charset="0"/>
            </a:endParaRPr>
          </a:p>
          <a:p>
            <a:pPr marL="44450" indent="-6350" eaLnBrk="1" hangingPunct="1">
              <a:spcBef>
                <a:spcPts val="400"/>
              </a:spcBef>
              <a:buClr>
                <a:srgbClr val="4C1304"/>
              </a:buClr>
              <a:buSzPct val="25000"/>
              <a:buFont typeface="Souce Sans Pro" charset="0"/>
              <a:buNone/>
            </a:pPr>
            <a:r>
              <a:rPr lang="en-US" dirty="0">
                <a:solidFill>
                  <a:srgbClr val="000000"/>
                </a:solidFill>
                <a:latin typeface="Arial Narrow" charset="0"/>
                <a:cs typeface="Souce Sans Pro" charset="0"/>
                <a:sym typeface="Souce Sans Pro" charset="0"/>
              </a:rPr>
              <a:t>FAFSA must be completed every year.</a:t>
            </a:r>
          </a:p>
          <a:p>
            <a:pPr marL="44450" indent="-6350" eaLnBrk="1" hangingPunct="1">
              <a:spcBef>
                <a:spcPts val="400"/>
              </a:spcBef>
              <a:buClr>
                <a:srgbClr val="000000"/>
              </a:buClr>
              <a:buFont typeface="Souce Sans Pro" charset="0"/>
              <a:buNone/>
            </a:pPr>
            <a:endParaRPr lang="en-US" dirty="0">
              <a:solidFill>
                <a:srgbClr val="000000"/>
              </a:solidFill>
              <a:latin typeface="Arial Narrow" charset="0"/>
              <a:cs typeface="Souce Sans Pro" charset="0"/>
              <a:sym typeface="Souce Sans Pro" charset="0"/>
            </a:endParaRPr>
          </a:p>
          <a:p>
            <a:pPr marL="44450" indent="-6350" eaLnBrk="1" hangingPunct="1">
              <a:spcBef>
                <a:spcPts val="400"/>
              </a:spcBef>
              <a:buClr>
                <a:srgbClr val="4C1304"/>
              </a:buClr>
              <a:buSzPct val="25000"/>
              <a:buFont typeface="Souce Sans Pro" charset="0"/>
              <a:buNone/>
            </a:pPr>
            <a:r>
              <a:rPr lang="en-US" dirty="0">
                <a:solidFill>
                  <a:srgbClr val="000000"/>
                </a:solidFill>
                <a:latin typeface="Arial Narrow" charset="0"/>
                <a:cs typeface="Souce Sans Pro" charset="0"/>
                <a:sym typeface="Souce Sans Pro" charset="0"/>
              </a:rPr>
              <a:t>The FAFSA does not include space for you to explain special financial circumstances unique to your family. If you need to communicate special circumstances, contact the financial aid office of the colleges in which you are seeking assistance.</a:t>
            </a:r>
          </a:p>
          <a:p>
            <a:pPr marL="44450" indent="-6350" eaLnBrk="1" hangingPunct="1">
              <a:spcBef>
                <a:spcPts val="400"/>
              </a:spcBef>
              <a:buClr>
                <a:srgbClr val="000000"/>
              </a:buClr>
              <a:buFont typeface="Souce Sans Pro" charset="0"/>
              <a:buNone/>
            </a:pPr>
            <a:endParaRPr lang="en-US" sz="2000" dirty="0">
              <a:solidFill>
                <a:srgbClr val="000000"/>
              </a:solidFill>
              <a:latin typeface="Arial Narrow" charset="0"/>
              <a:cs typeface="Souce Sans Pro" charset="0"/>
              <a:sym typeface="Souce Sans Pro" charset="0"/>
            </a:endParaRPr>
          </a:p>
          <a:p>
            <a:pPr marL="44450" indent="-6350" algn="ctr" eaLnBrk="1" hangingPunct="1">
              <a:spcBef>
                <a:spcPts val="563"/>
              </a:spcBef>
              <a:buClr>
                <a:srgbClr val="4C1304"/>
              </a:buClr>
              <a:buSzPct val="25000"/>
              <a:buFont typeface="Souce Sans Pro" charset="0"/>
              <a:buNone/>
            </a:pPr>
            <a:r>
              <a:rPr lang="en-US" sz="2800" b="1" dirty="0" err="1">
                <a:solidFill>
                  <a:srgbClr val="000000"/>
                </a:solidFill>
                <a:latin typeface="Arial Narrow" charset="0"/>
                <a:cs typeface="Souce Sans Pro" charset="0"/>
                <a:sym typeface="Souce Sans Pro" charset="0"/>
              </a:rPr>
              <a:t>www.fafsa.gov</a:t>
            </a:r>
            <a:endParaRPr lang="en-US" sz="2800" b="1" dirty="0">
              <a:solidFill>
                <a:srgbClr val="000000"/>
              </a:solidFill>
              <a:latin typeface="Arial Narrow" charset="0"/>
              <a:cs typeface="Souce Sans Pro" charset="0"/>
              <a:sym typeface="Souce Sans Pro"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hape 289"/>
          <p:cNvSpPr>
            <a:spLocks noGrp="1"/>
          </p:cNvSpPr>
          <p:nvPr>
            <p:ph type="title"/>
          </p:nvPr>
        </p:nvSpPr>
        <p:spPr>
          <a:xfrm>
            <a:off x="550863" y="436563"/>
            <a:ext cx="8042275" cy="1090612"/>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HONOR GRADUATES</a:t>
            </a:r>
          </a:p>
        </p:txBody>
      </p:sp>
      <p:sp>
        <p:nvSpPr>
          <p:cNvPr id="288" name="Shape 288"/>
          <p:cNvSpPr txBox="1">
            <a:spLocks noGrp="1"/>
          </p:cNvSpPr>
          <p:nvPr>
            <p:ph idx="1"/>
          </p:nvPr>
        </p:nvSpPr>
        <p:spPr>
          <a:xfrm>
            <a:off x="838200" y="1668463"/>
            <a:ext cx="7467600" cy="4321175"/>
          </a:xfrm>
        </p:spPr>
        <p:txBody>
          <a:bodyPr lIns="91425" tIns="45700" rIns="91425" bIns="45700" rtlCol="0">
            <a:noAutofit/>
          </a:bodyPr>
          <a:lstStyle/>
          <a:p>
            <a:pPr marL="273050" indent="-234950" eaLnBrk="1" fontAlgn="auto" hangingPunct="1">
              <a:spcBef>
                <a:spcPts val="0"/>
              </a:spcBef>
              <a:spcAft>
                <a:spcPts val="0"/>
              </a:spcAft>
              <a:buSzPct val="100000"/>
              <a:buFont typeface="Noto Symbol"/>
              <a:buChar char="◼"/>
              <a:defRPr/>
            </a:pPr>
            <a:r>
              <a:rPr lang="en-US" sz="2200" b="1" dirty="0">
                <a:solidFill>
                  <a:srgbClr val="000000"/>
                </a:solidFill>
                <a:latin typeface="Arial Narrow"/>
                <a:ea typeface="Souce Sans Pro"/>
                <a:cs typeface="Arial Narrow"/>
                <a:sym typeface="Souce Sans Pro"/>
              </a:rPr>
              <a:t>SELECTION OF HONOR GRADUATES    </a:t>
            </a:r>
          </a:p>
          <a:p>
            <a:pPr marL="61913" indent="-23813" eaLnBrk="1" fontAlgn="auto" hangingPunct="1">
              <a:lnSpc>
                <a:spcPct val="110000"/>
              </a:lnSpc>
              <a:spcBef>
                <a:spcPts val="480"/>
              </a:spcBef>
              <a:spcAft>
                <a:spcPts val="0"/>
              </a:spcAft>
              <a:buClr>
                <a:schemeClr val="dk1"/>
              </a:buClr>
              <a:buFont typeface="Souce Sans Pro"/>
              <a:buNone/>
              <a:defRPr/>
            </a:pPr>
            <a:endParaRPr dirty="0">
              <a:solidFill>
                <a:srgbClr val="000000"/>
              </a:solidFill>
              <a:latin typeface="Arial Narrow"/>
              <a:ea typeface="Souce Sans Pro"/>
              <a:cs typeface="Arial Narrow"/>
              <a:sym typeface="Souce Sans Pro"/>
            </a:endParaRPr>
          </a:p>
          <a:p>
            <a:pPr marL="61913" indent="-23813" eaLnBrk="1" fontAlgn="auto" hangingPunct="1">
              <a:lnSpc>
                <a:spcPct val="110000"/>
              </a:lnSpc>
              <a:spcBef>
                <a:spcPts val="480"/>
              </a:spcBef>
              <a:spcAft>
                <a:spcPts val="0"/>
              </a:spcAft>
              <a:buClr>
                <a:schemeClr val="dk2"/>
              </a:buClr>
              <a:buSzPct val="25000"/>
              <a:buFont typeface="Souce Sans Pro"/>
              <a:buNone/>
              <a:defRPr/>
            </a:pPr>
            <a:r>
              <a:rPr lang="en-US" sz="2500" dirty="0">
                <a:solidFill>
                  <a:srgbClr val="000000"/>
                </a:solidFill>
                <a:latin typeface="Arial Narrow"/>
                <a:ea typeface="Souce Sans Pro"/>
                <a:cs typeface="Arial Narrow"/>
                <a:sym typeface="Souce Sans Pro"/>
              </a:rPr>
              <a:t>Grade Point Average (GPA) at the</a:t>
            </a:r>
          </a:p>
          <a:p>
            <a:pPr marL="61913" indent="-23813" eaLnBrk="1" fontAlgn="auto" hangingPunct="1">
              <a:lnSpc>
                <a:spcPct val="110000"/>
              </a:lnSpc>
              <a:spcBef>
                <a:spcPts val="480"/>
              </a:spcBef>
              <a:spcAft>
                <a:spcPts val="0"/>
              </a:spcAft>
              <a:buClr>
                <a:schemeClr val="dk2"/>
              </a:buClr>
              <a:buSzPct val="25000"/>
              <a:buFont typeface="Souce Sans Pro"/>
              <a:buNone/>
              <a:defRPr/>
            </a:pPr>
            <a:r>
              <a:rPr lang="en-US" sz="2500" dirty="0">
                <a:solidFill>
                  <a:srgbClr val="000000"/>
                </a:solidFill>
                <a:latin typeface="Arial Narrow"/>
                <a:ea typeface="Souce Sans Pro"/>
                <a:cs typeface="Arial Narrow"/>
                <a:sym typeface="Souce Sans Pro"/>
              </a:rPr>
              <a:t>completion of the first semester</a:t>
            </a:r>
          </a:p>
          <a:p>
            <a:pPr marL="61913" indent="-23813" eaLnBrk="1" fontAlgn="auto" hangingPunct="1">
              <a:lnSpc>
                <a:spcPct val="110000"/>
              </a:lnSpc>
              <a:spcBef>
                <a:spcPts val="480"/>
              </a:spcBef>
              <a:spcAft>
                <a:spcPts val="0"/>
              </a:spcAft>
              <a:buClr>
                <a:schemeClr val="dk2"/>
              </a:buClr>
              <a:buSzPct val="25000"/>
              <a:buFont typeface="Souce Sans Pro"/>
              <a:buNone/>
              <a:defRPr/>
            </a:pPr>
            <a:r>
              <a:rPr lang="en-US" sz="2500" dirty="0">
                <a:solidFill>
                  <a:srgbClr val="000000"/>
                </a:solidFill>
                <a:latin typeface="Arial Narrow"/>
                <a:ea typeface="Souce Sans Pro"/>
                <a:cs typeface="Arial Narrow"/>
                <a:sym typeface="Souce Sans Pro"/>
              </a:rPr>
              <a:t>of the senior year will be used to </a:t>
            </a:r>
          </a:p>
          <a:p>
            <a:pPr marL="61913" indent="-23813" eaLnBrk="1" fontAlgn="auto" hangingPunct="1">
              <a:lnSpc>
                <a:spcPct val="110000"/>
              </a:lnSpc>
              <a:spcBef>
                <a:spcPts val="480"/>
              </a:spcBef>
              <a:spcAft>
                <a:spcPts val="0"/>
              </a:spcAft>
              <a:buClr>
                <a:schemeClr val="dk2"/>
              </a:buClr>
              <a:buSzPct val="25000"/>
              <a:buFont typeface="Souce Sans Pro"/>
              <a:buNone/>
              <a:defRPr/>
            </a:pPr>
            <a:r>
              <a:rPr lang="en-US" sz="2500" dirty="0">
                <a:solidFill>
                  <a:srgbClr val="000000"/>
                </a:solidFill>
                <a:latin typeface="Arial Narrow"/>
                <a:ea typeface="Souce Sans Pro"/>
                <a:cs typeface="Arial Narrow"/>
                <a:sym typeface="Souce Sans Pro"/>
              </a:rPr>
              <a:t>determine honor graduates. A student</a:t>
            </a:r>
          </a:p>
          <a:p>
            <a:pPr marL="61913" indent="-23813" eaLnBrk="1" fontAlgn="auto" hangingPunct="1">
              <a:lnSpc>
                <a:spcPct val="110000"/>
              </a:lnSpc>
              <a:spcBef>
                <a:spcPts val="480"/>
              </a:spcBef>
              <a:spcAft>
                <a:spcPts val="0"/>
              </a:spcAft>
              <a:buClr>
                <a:schemeClr val="dk2"/>
              </a:buClr>
              <a:buSzPct val="25000"/>
              <a:buFont typeface="Souce Sans Pro"/>
              <a:buNone/>
              <a:defRPr/>
            </a:pPr>
            <a:r>
              <a:rPr lang="en-US" sz="2500" dirty="0">
                <a:solidFill>
                  <a:srgbClr val="000000"/>
                </a:solidFill>
                <a:latin typeface="Arial Narrow"/>
                <a:ea typeface="Souce Sans Pro"/>
                <a:cs typeface="Arial Narrow"/>
                <a:sym typeface="Souce Sans Pro"/>
              </a:rPr>
              <a:t>with a minimum 3.5 average is considered an honor graduate. GPAs will not be recalculated to determine honor graduate status based on second semester senior year grades.</a:t>
            </a:r>
          </a:p>
        </p:txBody>
      </p:sp>
      <p:pic>
        <p:nvPicPr>
          <p:cNvPr id="78851" name="Shape 29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1555750"/>
            <a:ext cx="2505075" cy="269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hape 296"/>
          <p:cNvSpPr>
            <a:spLocks noGrp="1"/>
          </p:cNvSpPr>
          <p:nvPr>
            <p:ph type="title"/>
          </p:nvPr>
        </p:nvSpPr>
        <p:spPr>
          <a:xfrm>
            <a:off x="7010400" y="2054225"/>
            <a:ext cx="1905000" cy="1673225"/>
          </a:xfrm>
        </p:spPr>
        <p:txBody>
          <a:bodyPr lIns="91425" tIns="45700" rIns="91425" bIns="45700"/>
          <a:lstStyle/>
          <a:p>
            <a:pPr algn="ctr" eaLnBrk="1" hangingPunct="1">
              <a:buClr>
                <a:srgbClr val="000000"/>
              </a:buClr>
              <a:buSzPct val="25000"/>
              <a:buFont typeface="Jim Nightshade" charset="0"/>
              <a:buNone/>
            </a:pPr>
            <a:r>
              <a:rPr lang="en-US" sz="4000" b="1">
                <a:solidFill>
                  <a:srgbClr val="000000"/>
                </a:solidFill>
                <a:latin typeface="Arial Narrow" charset="0"/>
                <a:cs typeface="Jim Nightshade" charset="0"/>
                <a:sym typeface="Jim Nightshade" charset="0"/>
              </a:rPr>
              <a:t>CIVICS SEAL</a:t>
            </a:r>
          </a:p>
        </p:txBody>
      </p:sp>
      <p:sp>
        <p:nvSpPr>
          <p:cNvPr id="295" name="Shape 295"/>
          <p:cNvSpPr txBox="1">
            <a:spLocks noGrp="1"/>
          </p:cNvSpPr>
          <p:nvPr>
            <p:ph type="body" sz="half" idx="2"/>
          </p:nvPr>
        </p:nvSpPr>
        <p:spPr>
          <a:xfrm>
            <a:off x="381000" y="304800"/>
            <a:ext cx="6629400" cy="6400800"/>
          </a:xfrm>
        </p:spPr>
        <p:txBody>
          <a:bodyPr lIns="91425" tIns="45700" rIns="91425" bIns="45700" rtlCol="0">
            <a:noAutofit/>
          </a:bodyPr>
          <a:lstStyle/>
          <a:p>
            <a:pPr marL="44450" indent="-6350" eaLnBrk="1" fontAlgn="auto" hangingPunct="1">
              <a:spcBef>
                <a:spcPts val="0"/>
              </a:spcBef>
              <a:spcAft>
                <a:spcPts val="0"/>
              </a:spcAft>
              <a:buClr>
                <a:schemeClr val="dk2"/>
              </a:buClr>
              <a:buSzPct val="25000"/>
              <a:buFont typeface="Souce Sans Pro"/>
              <a:buNone/>
              <a:defRPr/>
            </a:pPr>
            <a:r>
              <a:rPr lang="en-US" sz="2100" dirty="0">
                <a:solidFill>
                  <a:srgbClr val="000000"/>
                </a:solidFill>
                <a:latin typeface="Arial Narrow"/>
                <a:ea typeface="Souce Sans Pro"/>
                <a:cs typeface="Arial Narrow"/>
                <a:sym typeface="Souce Sans Pro"/>
              </a:rPr>
              <a:t>The *</a:t>
            </a:r>
            <a:r>
              <a:rPr lang="en-US" sz="2100" b="1" u="sng" dirty="0">
                <a:solidFill>
                  <a:srgbClr val="000000"/>
                </a:solidFill>
                <a:latin typeface="Arial Narrow"/>
                <a:ea typeface="Souce Sans Pro"/>
                <a:cs typeface="Arial Narrow"/>
                <a:sym typeface="Souce Sans Pro"/>
              </a:rPr>
              <a:t>Board of Education’s Seal for Excellence in Civics Education</a:t>
            </a:r>
            <a:r>
              <a:rPr lang="en-US" sz="2100" dirty="0">
                <a:solidFill>
                  <a:srgbClr val="000000"/>
                </a:solidFill>
                <a:latin typeface="Arial Narrow"/>
                <a:ea typeface="Souce Sans Pro"/>
                <a:cs typeface="Arial Narrow"/>
                <a:sym typeface="Souce Sans Pro"/>
              </a:rPr>
              <a:t> will be awarded to students who earn either a Standard Diploma and Advanced Studies Diploma:</a:t>
            </a:r>
          </a:p>
          <a:p>
            <a:pPr marL="44450" indent="-6350" eaLnBrk="1" fontAlgn="auto" hangingPunct="1">
              <a:spcBef>
                <a:spcPts val="340"/>
              </a:spcBef>
              <a:spcAft>
                <a:spcPts val="0"/>
              </a:spcAft>
              <a:buClr>
                <a:schemeClr val="dk1"/>
              </a:buClr>
              <a:buFont typeface="Souce Sans Pro"/>
              <a:buNone/>
              <a:defRPr/>
            </a:pPr>
            <a:endParaRPr sz="2100" dirty="0">
              <a:solidFill>
                <a:srgbClr val="000000"/>
              </a:solidFill>
              <a:latin typeface="Arial Narrow"/>
              <a:ea typeface="Souce Sans Pro"/>
              <a:cs typeface="Arial Narrow"/>
              <a:sym typeface="Souce Sans Pro"/>
            </a:endParaRPr>
          </a:p>
          <a:p>
            <a:pPr marL="44450" indent="-6350" eaLnBrk="1" fontAlgn="auto" hangingPunct="1">
              <a:spcBef>
                <a:spcPts val="340"/>
              </a:spcBef>
              <a:spcAft>
                <a:spcPts val="0"/>
              </a:spcAft>
              <a:buClr>
                <a:schemeClr val="dk2"/>
              </a:buClr>
              <a:buSzPct val="25000"/>
              <a:buFont typeface="Souce Sans Pro"/>
              <a:buNone/>
              <a:defRPr/>
            </a:pPr>
            <a:r>
              <a:rPr lang="en-US" sz="2100" dirty="0">
                <a:solidFill>
                  <a:srgbClr val="000000"/>
                </a:solidFill>
                <a:latin typeface="Arial Narrow"/>
                <a:ea typeface="Souce Sans Pro"/>
                <a:cs typeface="Arial Narrow"/>
                <a:sym typeface="Souce Sans Pro"/>
              </a:rPr>
              <a:t> (</a:t>
            </a:r>
            <a:r>
              <a:rPr lang="en-US" sz="2100" dirty="0" err="1">
                <a:solidFill>
                  <a:srgbClr val="000000"/>
                </a:solidFill>
                <a:latin typeface="Arial Narrow"/>
                <a:ea typeface="Souce Sans Pro"/>
                <a:cs typeface="Arial Narrow"/>
                <a:sym typeface="Souce Sans Pro"/>
              </a:rPr>
              <a:t>i</a:t>
            </a:r>
            <a:r>
              <a:rPr lang="en-US" sz="2100" dirty="0">
                <a:solidFill>
                  <a:srgbClr val="000000"/>
                </a:solidFill>
                <a:latin typeface="Arial Narrow"/>
                <a:ea typeface="Souce Sans Pro"/>
                <a:cs typeface="Arial Narrow"/>
                <a:sym typeface="Souce Sans Pro"/>
              </a:rPr>
              <a:t>) complete Virginia and United States History and Virginia and United States Government courses with a grade of "B" or higher; and,</a:t>
            </a:r>
          </a:p>
          <a:p>
            <a:pPr marL="44450" indent="-6350" eaLnBrk="1" fontAlgn="auto" hangingPunct="1">
              <a:spcBef>
                <a:spcPts val="340"/>
              </a:spcBef>
              <a:spcAft>
                <a:spcPts val="0"/>
              </a:spcAft>
              <a:buClr>
                <a:schemeClr val="dk1"/>
              </a:buClr>
              <a:buFont typeface="Souce Sans Pro"/>
              <a:buNone/>
              <a:defRPr/>
            </a:pPr>
            <a:endParaRPr sz="2100" dirty="0">
              <a:solidFill>
                <a:srgbClr val="000000"/>
              </a:solidFill>
              <a:latin typeface="Arial Narrow"/>
              <a:ea typeface="Souce Sans Pro"/>
              <a:cs typeface="Arial Narrow"/>
              <a:sym typeface="Souce Sans Pro"/>
            </a:endParaRPr>
          </a:p>
          <a:p>
            <a:pPr marL="44450" indent="-6350" eaLnBrk="1" fontAlgn="auto" hangingPunct="1">
              <a:spcBef>
                <a:spcPts val="340"/>
              </a:spcBef>
              <a:spcAft>
                <a:spcPts val="0"/>
              </a:spcAft>
              <a:buClr>
                <a:schemeClr val="dk2"/>
              </a:buClr>
              <a:buSzPct val="25000"/>
              <a:buFont typeface="Souce Sans Pro"/>
              <a:buNone/>
              <a:defRPr/>
            </a:pPr>
            <a:r>
              <a:rPr lang="en-US" sz="2100" dirty="0">
                <a:solidFill>
                  <a:srgbClr val="000000"/>
                </a:solidFill>
                <a:latin typeface="Arial Narrow"/>
                <a:ea typeface="Souce Sans Pro"/>
                <a:cs typeface="Arial Narrow"/>
                <a:sym typeface="Souce Sans Pro"/>
              </a:rPr>
              <a:t> (ii) have good attendance and no disciplinary infractions as determined by local school board policies and,</a:t>
            </a:r>
          </a:p>
          <a:p>
            <a:pPr marL="44450" indent="-6350" eaLnBrk="1" fontAlgn="auto" hangingPunct="1">
              <a:spcBef>
                <a:spcPts val="340"/>
              </a:spcBef>
              <a:spcAft>
                <a:spcPts val="0"/>
              </a:spcAft>
              <a:buClr>
                <a:schemeClr val="dk1"/>
              </a:buClr>
              <a:buFont typeface="Souce Sans Pro"/>
              <a:buNone/>
              <a:defRPr/>
            </a:pPr>
            <a:endParaRPr sz="2100" dirty="0">
              <a:solidFill>
                <a:srgbClr val="000000"/>
              </a:solidFill>
              <a:latin typeface="Arial Narrow"/>
              <a:ea typeface="Souce Sans Pro"/>
              <a:cs typeface="Arial Narrow"/>
              <a:sym typeface="Souce Sans Pro"/>
            </a:endParaRPr>
          </a:p>
          <a:p>
            <a:pPr marL="44450" indent="-6350" eaLnBrk="1" fontAlgn="auto" hangingPunct="1">
              <a:spcBef>
                <a:spcPts val="340"/>
              </a:spcBef>
              <a:spcAft>
                <a:spcPts val="0"/>
              </a:spcAft>
              <a:buClr>
                <a:schemeClr val="dk2"/>
              </a:buClr>
              <a:buSzPct val="25000"/>
              <a:buFont typeface="Souce Sans Pro"/>
              <a:buNone/>
              <a:defRPr/>
            </a:pPr>
            <a:r>
              <a:rPr lang="en-US" sz="2100" dirty="0">
                <a:solidFill>
                  <a:srgbClr val="000000"/>
                </a:solidFill>
                <a:latin typeface="Arial Narrow"/>
                <a:ea typeface="Souce Sans Pro"/>
                <a:cs typeface="Arial Narrow"/>
                <a:sym typeface="Souce Sans Pro"/>
              </a:rPr>
              <a:t> (iii) complete 50 hours of voluntary participation in community service or extracurricular activities. (*Must complete the IWCS Board of Education’s Excellence in Civics Education Seal form to document 50 hours of service.)</a:t>
            </a:r>
          </a:p>
          <a:p>
            <a:pPr marL="44450" indent="-6350" eaLnBrk="1" fontAlgn="auto" hangingPunct="1">
              <a:spcBef>
                <a:spcPts val="340"/>
              </a:spcBef>
              <a:spcAft>
                <a:spcPts val="0"/>
              </a:spcAft>
              <a:buClr>
                <a:schemeClr val="dk1"/>
              </a:buClr>
              <a:buFont typeface="Souce Sans Pro"/>
              <a:buNone/>
              <a:defRPr/>
            </a:pPr>
            <a:endParaRPr sz="2100" dirty="0">
              <a:solidFill>
                <a:srgbClr val="000000"/>
              </a:solidFill>
              <a:latin typeface="Arial Narrow"/>
              <a:ea typeface="Souce Sans Pro"/>
              <a:cs typeface="Arial Narrow"/>
              <a:sym typeface="Souce Sans Pro"/>
            </a:endParaRPr>
          </a:p>
          <a:p>
            <a:pPr marL="44450" indent="-6350" eaLnBrk="1" fontAlgn="auto" hangingPunct="1">
              <a:spcBef>
                <a:spcPts val="340"/>
              </a:spcBef>
              <a:spcAft>
                <a:spcPts val="0"/>
              </a:spcAft>
              <a:buClr>
                <a:schemeClr val="dk2"/>
              </a:buClr>
              <a:buSzPct val="25000"/>
              <a:buFont typeface="Souce Sans Pro"/>
              <a:buNone/>
              <a:defRPr/>
            </a:pPr>
            <a:r>
              <a:rPr lang="en-US" sz="2100" dirty="0">
                <a:solidFill>
                  <a:srgbClr val="000000"/>
                </a:solidFill>
                <a:latin typeface="Arial Narrow"/>
                <a:ea typeface="Souce Sans Pro"/>
                <a:cs typeface="Arial Narrow"/>
                <a:sym typeface="Souce Sans Pro"/>
              </a:rPr>
              <a:t>Form to document volunteer work available in Counseling Office</a:t>
            </a:r>
          </a:p>
          <a:p>
            <a:pPr marL="44450" indent="-6350" eaLnBrk="1" fontAlgn="auto" hangingPunct="1">
              <a:lnSpc>
                <a:spcPct val="80000"/>
              </a:lnSpc>
              <a:spcBef>
                <a:spcPts val="200"/>
              </a:spcBef>
              <a:spcAft>
                <a:spcPts val="0"/>
              </a:spcAft>
              <a:buClr>
                <a:schemeClr val="dk1"/>
              </a:buClr>
              <a:buFont typeface="Souce Sans Pro"/>
              <a:buNone/>
              <a:defRPr/>
            </a:pPr>
            <a:endParaRPr sz="2100" dirty="0">
              <a:solidFill>
                <a:srgbClr val="000000"/>
              </a:solidFill>
              <a:latin typeface="Arial Narrow"/>
              <a:ea typeface="Souce Sans Pro"/>
              <a:cs typeface="Arial Narrow"/>
              <a:sym typeface="Souce Sans Pro"/>
            </a:endParaRPr>
          </a:p>
          <a:p>
            <a:pPr eaLnBrk="1" fontAlgn="auto" hangingPunct="1">
              <a:spcBef>
                <a:spcPts val="0"/>
              </a:spcBef>
              <a:spcAft>
                <a:spcPts val="0"/>
              </a:spcAft>
              <a:buFont typeface="Rage Italic" pitchFamily="66" charset="0"/>
              <a:buNone/>
              <a:defRPr/>
            </a:pPr>
            <a:endParaRPr sz="2100" dirty="0">
              <a:solidFill>
                <a:srgbClr val="000000"/>
              </a:solidFill>
              <a:latin typeface="Arial Narrow"/>
              <a:ea typeface="Souce Sans Pro"/>
              <a:cs typeface="Arial Narrow"/>
              <a:sym typeface="Souce Sans Pro"/>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7"/>
          <p:cNvSpPr>
            <a:spLocks noGrp="1"/>
          </p:cNvSpPr>
          <p:nvPr>
            <p:ph type="title"/>
          </p:nvPr>
        </p:nvSpPr>
        <p:spPr>
          <a:xfrm>
            <a:off x="550863" y="436563"/>
            <a:ext cx="8042275" cy="833437"/>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SENIOR COLLEGE INFORMATION</a:t>
            </a:r>
          </a:p>
        </p:txBody>
      </p:sp>
      <p:sp>
        <p:nvSpPr>
          <p:cNvPr id="23554" name="Shape 116"/>
          <p:cNvSpPr>
            <a:spLocks noGrp="1"/>
          </p:cNvSpPr>
          <p:nvPr>
            <p:ph idx="1"/>
          </p:nvPr>
        </p:nvSpPr>
        <p:spPr>
          <a:xfrm>
            <a:off x="838200" y="1270000"/>
            <a:ext cx="7467600" cy="4660900"/>
          </a:xfrm>
        </p:spPr>
        <p:txBody>
          <a:bodyPr lIns="91425" tIns="45700" rIns="91425" bIns="45700"/>
          <a:lstStyle/>
          <a:p>
            <a:pPr marL="273050" indent="-234950" eaLnBrk="1" hangingPunct="1">
              <a:spcBef>
                <a:spcPct val="0"/>
              </a:spcBef>
              <a:buClr>
                <a:srgbClr val="4C1304"/>
              </a:buClr>
              <a:buSzPct val="25000"/>
              <a:buFont typeface="Souce Sans Pro" charset="0"/>
              <a:buNone/>
            </a:pPr>
            <a:r>
              <a:rPr lang="en-US" sz="2500">
                <a:solidFill>
                  <a:srgbClr val="000000"/>
                </a:solidFill>
                <a:latin typeface="Arial Narrow" charset="0"/>
                <a:cs typeface="Souce Sans Pro" charset="0"/>
                <a:sym typeface="Souce Sans Pro" charset="0"/>
              </a:rPr>
              <a:t>First, carefully consider what you want to pursue as a career as this will determine the amount of education or training needed. Not everyone needs to attend a four year college.</a:t>
            </a:r>
          </a:p>
          <a:p>
            <a:pPr marL="273050" indent="-234950" eaLnBrk="1" hangingPunct="1">
              <a:spcBef>
                <a:spcPts val="463"/>
              </a:spcBef>
              <a:buClr>
                <a:srgbClr val="000000"/>
              </a:buClr>
              <a:buFont typeface="Souce Sans Pro" charset="0"/>
              <a:buNone/>
            </a:pPr>
            <a:endParaRPr lang="en-US" sz="2500">
              <a:solidFill>
                <a:srgbClr val="000000"/>
              </a:solidFill>
              <a:latin typeface="Arial Narrow" charset="0"/>
              <a:cs typeface="Souce Sans Pro" charset="0"/>
              <a:sym typeface="Souce Sans Pro" charset="0"/>
            </a:endParaRPr>
          </a:p>
          <a:p>
            <a:pPr marL="273050" indent="-234950" eaLnBrk="1" hangingPunct="1">
              <a:spcBef>
                <a:spcPts val="463"/>
              </a:spcBef>
              <a:buClr>
                <a:srgbClr val="4C1304"/>
              </a:buClr>
              <a:buSzPct val="25000"/>
              <a:buFont typeface="Souce Sans Pro" charset="0"/>
              <a:buNone/>
            </a:pPr>
            <a:r>
              <a:rPr lang="en-US" sz="2500">
                <a:solidFill>
                  <a:srgbClr val="000000"/>
                </a:solidFill>
                <a:latin typeface="Arial Narrow" charset="0"/>
                <a:cs typeface="Souce Sans Pro" charset="0"/>
                <a:sym typeface="Souce Sans Pro" charset="0"/>
              </a:rPr>
              <a:t>Although four-year schools get all the media hype, many high school graduates head right to a two-year institution. Looking at the facts, it’s no surprise why. Cheaper, quicker, and highly vocational, two-year schools offer students the chance to start their careers sooner and with less (or no) debt. You can also use a two-year school as a launching point to start earning your bachelor’s degree.</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23"/>
          <p:cNvSpPr>
            <a:spLocks noGrp="1"/>
          </p:cNvSpPr>
          <p:nvPr>
            <p:ph type="title"/>
          </p:nvPr>
        </p:nvSpPr>
        <p:spPr>
          <a:xfrm>
            <a:off x="550863" y="436563"/>
            <a:ext cx="8042275" cy="1122362"/>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COMMUNITY COLLEGE</a:t>
            </a:r>
          </a:p>
        </p:txBody>
      </p:sp>
      <p:sp>
        <p:nvSpPr>
          <p:cNvPr id="25602" name="Shape 122"/>
          <p:cNvSpPr>
            <a:spLocks noGrp="1"/>
          </p:cNvSpPr>
          <p:nvPr>
            <p:ph idx="1"/>
          </p:nvPr>
        </p:nvSpPr>
        <p:spPr>
          <a:xfrm>
            <a:off x="838200" y="1558925"/>
            <a:ext cx="7467600" cy="4430713"/>
          </a:xfrm>
        </p:spPr>
        <p:txBody>
          <a:bodyPr lIns="91425" tIns="45700" rIns="91425" bIns="45700"/>
          <a:lstStyle/>
          <a:p>
            <a:pPr marL="273050" indent="-234950" eaLnBrk="1" hangingPunct="1">
              <a:lnSpc>
                <a:spcPct val="110000"/>
              </a:lnSpc>
              <a:spcBef>
                <a:spcPct val="0"/>
              </a:spcBef>
              <a:buSzPct val="100000"/>
              <a:buFont typeface="Noto Symbol" charset="0"/>
              <a:buChar char="◼"/>
            </a:pPr>
            <a:r>
              <a:rPr lang="en-US" sz="3200">
                <a:solidFill>
                  <a:srgbClr val="000000"/>
                </a:solidFill>
                <a:latin typeface="Arial Narrow" charset="0"/>
                <a:cs typeface="Souce Sans Pro" charset="0"/>
                <a:sym typeface="Souce Sans Pro" charset="0"/>
              </a:rPr>
              <a:t>Reasons to attend a community college:</a:t>
            </a:r>
          </a:p>
          <a:p>
            <a:pPr marL="546100" lvl="1" indent="-190500" eaLnBrk="1" hangingPunct="1">
              <a:lnSpc>
                <a:spcPct val="110000"/>
              </a:lnSpc>
              <a:spcBef>
                <a:spcPts val="475"/>
              </a:spcBef>
              <a:buClr>
                <a:schemeClr val="accent2"/>
              </a:buClr>
              <a:buSzPct val="100000"/>
              <a:buFont typeface="Noto Symbol" charset="0"/>
              <a:buChar char="▪"/>
            </a:pPr>
            <a:r>
              <a:rPr lang="en-US" sz="2800">
                <a:solidFill>
                  <a:srgbClr val="000000"/>
                </a:solidFill>
                <a:latin typeface="Arial Narrow" charset="0"/>
                <a:cs typeface="Souce Sans Pro" charset="0"/>
                <a:sym typeface="Souce Sans Pro" charset="0"/>
              </a:rPr>
              <a:t>Reduced cost for the first two years</a:t>
            </a:r>
          </a:p>
          <a:p>
            <a:pPr marL="546100" lvl="1" indent="-190500" eaLnBrk="1" hangingPunct="1">
              <a:lnSpc>
                <a:spcPct val="90000"/>
              </a:lnSpc>
              <a:spcBef>
                <a:spcPts val="475"/>
              </a:spcBef>
              <a:buClr>
                <a:schemeClr val="accent2"/>
              </a:buClr>
              <a:buSzPct val="100000"/>
              <a:buFont typeface="Noto Symbol" charset="0"/>
              <a:buChar char="▪"/>
            </a:pPr>
            <a:r>
              <a:rPr lang="en-US" sz="2800">
                <a:solidFill>
                  <a:srgbClr val="000000"/>
                </a:solidFill>
                <a:latin typeface="Arial Narrow" charset="0"/>
                <a:cs typeface="Souce Sans Pro" charset="0"/>
                <a:sym typeface="Souce Sans Pro" charset="0"/>
              </a:rPr>
              <a:t>Student has been denied admission to college of choice. Instead, student attempts to get into college of choice through Guaranteed Admissions (discussed on next slide)</a:t>
            </a:r>
          </a:p>
          <a:p>
            <a:pPr marL="546100" lvl="1" indent="-190500" eaLnBrk="1" hangingPunct="1">
              <a:lnSpc>
                <a:spcPct val="90000"/>
              </a:lnSpc>
              <a:spcBef>
                <a:spcPts val="475"/>
              </a:spcBef>
              <a:buClr>
                <a:schemeClr val="accent2"/>
              </a:buClr>
              <a:buSzPct val="100000"/>
              <a:buFont typeface="Noto Symbol" charset="0"/>
              <a:buChar char="▪"/>
            </a:pPr>
            <a:r>
              <a:rPr lang="en-US" sz="2800">
                <a:solidFill>
                  <a:srgbClr val="000000"/>
                </a:solidFill>
                <a:latin typeface="Arial Narrow" charset="0"/>
                <a:cs typeface="Souce Sans Pro" charset="0"/>
                <a:sym typeface="Souce Sans Pro" charset="0"/>
              </a:rPr>
              <a:t>Student’s career choice only requires two years of community college work</a:t>
            </a:r>
          </a:p>
          <a:p>
            <a:pPr marL="546100" lvl="1" indent="-190500" eaLnBrk="1" hangingPunct="1">
              <a:lnSpc>
                <a:spcPct val="90000"/>
              </a:lnSpc>
              <a:spcBef>
                <a:spcPts val="475"/>
              </a:spcBef>
              <a:buClr>
                <a:schemeClr val="accent2"/>
              </a:buClr>
              <a:buSzPct val="100000"/>
              <a:buFont typeface="Noto Symbol" charset="0"/>
              <a:buChar char="▪"/>
            </a:pPr>
            <a:r>
              <a:rPr lang="en-US" sz="2800">
                <a:solidFill>
                  <a:srgbClr val="000000"/>
                </a:solidFill>
                <a:latin typeface="Arial Narrow" charset="0"/>
                <a:cs typeface="Souce Sans Pro" charset="0"/>
                <a:sym typeface="Souce Sans Pro" charset="0"/>
              </a:rPr>
              <a:t>Undecided about program of study</a:t>
            </a:r>
          </a:p>
          <a:p>
            <a:pPr marL="546100" lvl="1" indent="-190500" eaLnBrk="1" hangingPunct="1">
              <a:lnSpc>
                <a:spcPct val="90000"/>
              </a:lnSpc>
              <a:spcBef>
                <a:spcPts val="475"/>
              </a:spcBef>
              <a:buClr>
                <a:schemeClr val="accent2"/>
              </a:buClr>
              <a:buSzPct val="100000"/>
              <a:buFont typeface="Noto Symbol" charset="0"/>
              <a:buChar char="▪"/>
            </a:pPr>
            <a:r>
              <a:rPr lang="en-US" sz="2800">
                <a:solidFill>
                  <a:srgbClr val="000000"/>
                </a:solidFill>
                <a:latin typeface="Arial Narrow" charset="0"/>
                <a:cs typeface="Souce Sans Pro" charset="0"/>
                <a:sym typeface="Souce Sans Pro" charset="0"/>
              </a:rPr>
              <a:t>Not ready to leave home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29"/>
          <p:cNvSpPr txBox="1">
            <a:spLocks/>
          </p:cNvSpPr>
          <p:nvPr/>
        </p:nvSpPr>
        <p:spPr bwMode="auto">
          <a:xfrm>
            <a:off x="457200" y="304800"/>
            <a:ext cx="66325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defTabSz="457200" eaLnBrk="0" hangingPunct="0">
              <a:defRPr sz="1400">
                <a:solidFill>
                  <a:srgbClr val="000000"/>
                </a:solidFill>
                <a:latin typeface="Arial" charset="0"/>
                <a:ea typeface="ＭＳ Ｐゴシック" charset="0"/>
                <a:cs typeface="ＭＳ Ｐゴシック" charset="0"/>
                <a:sym typeface="Arial" charset="0"/>
              </a:defRPr>
            </a:lvl1pPr>
            <a:lvl2pPr marL="742950" indent="-285750" defTabSz="457200" eaLnBrk="0" hangingPunct="0">
              <a:defRPr sz="1400">
                <a:solidFill>
                  <a:srgbClr val="000000"/>
                </a:solidFill>
                <a:latin typeface="Arial" charset="0"/>
                <a:ea typeface="ＭＳ Ｐゴシック" charset="0"/>
                <a:sym typeface="Arial" charset="0"/>
              </a:defRPr>
            </a:lvl2pPr>
            <a:lvl3pPr marL="1143000" indent="-228600" defTabSz="457200" eaLnBrk="0" hangingPunct="0">
              <a:defRPr sz="1400">
                <a:solidFill>
                  <a:srgbClr val="000000"/>
                </a:solidFill>
                <a:latin typeface="Arial" charset="0"/>
                <a:ea typeface="ＭＳ Ｐゴシック" charset="0"/>
                <a:sym typeface="Arial" charset="0"/>
              </a:defRPr>
            </a:lvl3pPr>
            <a:lvl4pPr marL="1600200" indent="-228600" defTabSz="457200" eaLnBrk="0" hangingPunct="0">
              <a:defRPr sz="1400">
                <a:solidFill>
                  <a:srgbClr val="000000"/>
                </a:solidFill>
                <a:latin typeface="Arial" charset="0"/>
                <a:ea typeface="ＭＳ Ｐゴシック" charset="0"/>
                <a:sym typeface="Arial" charset="0"/>
              </a:defRPr>
            </a:lvl4pPr>
            <a:lvl5pPr marL="2057400" indent="-228600" defTabSz="4572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SzPct val="25000"/>
              <a:buFont typeface="Arial" charset="0"/>
              <a:buNone/>
            </a:pPr>
            <a:r>
              <a:rPr lang="en-US" sz="2200">
                <a:solidFill>
                  <a:schemeClr val="tx1"/>
                </a:solidFill>
                <a:latin typeface="Arial Narrow" charset="0"/>
                <a:cs typeface="Arial Narrow" charset="0"/>
              </a:rPr>
              <a:t>VIRGINIA’S COMMUNITY COLLEGES OFFER STUDENTS MORE THAN THE OPPORTUNITY TO EARN A DEGREE OR CERTIFICATE. THEY PROVIDE A GATEWAY TO THE COMMONWEALTH’S FOUR-YEAR COLLEGES AND UNIVERSITIES.</a:t>
            </a:r>
            <a:br>
              <a:rPr lang="en-US" sz="2200">
                <a:solidFill>
                  <a:schemeClr val="tx1"/>
                </a:solidFill>
                <a:latin typeface="Arial Narrow" charset="0"/>
                <a:cs typeface="Arial Narrow" charset="0"/>
              </a:rPr>
            </a:br>
            <a:r>
              <a:rPr lang="en-US" sz="2200">
                <a:solidFill>
                  <a:schemeClr val="tx1"/>
                </a:solidFill>
                <a:latin typeface="Arial Narrow" charset="0"/>
                <a:cs typeface="Arial Narrow" charset="0"/>
              </a:rPr>
              <a:t/>
            </a:r>
            <a:br>
              <a:rPr lang="en-US" sz="2200">
                <a:solidFill>
                  <a:schemeClr val="tx1"/>
                </a:solidFill>
                <a:latin typeface="Arial Narrow" charset="0"/>
                <a:cs typeface="Arial Narrow" charset="0"/>
              </a:rPr>
            </a:br>
            <a:r>
              <a:rPr lang="en-US" sz="2200">
                <a:solidFill>
                  <a:schemeClr val="tx1"/>
                </a:solidFill>
                <a:latin typeface="Arial Narrow" charset="0"/>
                <a:cs typeface="Arial Narrow" charset="0"/>
              </a:rPr>
              <a:t>THROUGH SYSTEM-WIDE AGREEMENTS, STUDENTS WHO GRADUATE FROM ONE OF VIRGINIA'S 23 COMMUNITY COLLEGES WITH AN ASSOCIATE'S DEGREE AND A MINIMUM GRADE POINT AVERAGE MAY OBTAIN GUARANTEED ADMISSION TO MORE THAN 20 OF THE COMMONWEALTH'S COLLEGES AND UNIVERSITIES.</a:t>
            </a:r>
            <a:br>
              <a:rPr lang="en-US" sz="2200">
                <a:solidFill>
                  <a:schemeClr val="tx1"/>
                </a:solidFill>
                <a:latin typeface="Arial Narrow" charset="0"/>
                <a:cs typeface="Arial Narrow" charset="0"/>
              </a:rPr>
            </a:br>
            <a:r>
              <a:rPr lang="en-US" sz="2200">
                <a:solidFill>
                  <a:schemeClr val="tx1"/>
                </a:solidFill>
                <a:latin typeface="Arial Narrow" charset="0"/>
                <a:cs typeface="Arial Narrow" charset="0"/>
              </a:rPr>
              <a:t/>
            </a:r>
            <a:br>
              <a:rPr lang="en-US" sz="2200">
                <a:solidFill>
                  <a:schemeClr val="tx1"/>
                </a:solidFill>
                <a:latin typeface="Arial Narrow" charset="0"/>
                <a:cs typeface="Arial Narrow" charset="0"/>
              </a:rPr>
            </a:br>
            <a:r>
              <a:rPr lang="en-US" sz="2200">
                <a:solidFill>
                  <a:schemeClr val="tx1"/>
                </a:solidFill>
                <a:latin typeface="Arial Narrow" charset="0"/>
                <a:cs typeface="Arial Narrow" charset="0"/>
              </a:rPr>
              <a:t>IN ADDITION, INDIVIDUAL COLLEGES HAVE EVEN MORE TRANSFER AGREEMENTS TO CHOOSE FROM, SO CHECK WITH YOUR COLLEGE GUIDANCE OFFICE, OR </a:t>
            </a:r>
            <a:r>
              <a:rPr lang="en-US" sz="2200" u="sng">
                <a:solidFill>
                  <a:schemeClr val="tx1"/>
                </a:solidFill>
                <a:latin typeface="Arial Narrow" charset="0"/>
                <a:cs typeface="Arial Narrow" charset="0"/>
              </a:rPr>
              <a:t>HTTPS://WWW.VAWIZARD.ORG/VCCS/TRANSFER.ACTION</a:t>
            </a:r>
          </a:p>
        </p:txBody>
      </p:sp>
      <p:sp>
        <p:nvSpPr>
          <p:cNvPr id="27650" name="Shape 128"/>
          <p:cNvSpPr txBox="1">
            <a:spLocks/>
          </p:cNvSpPr>
          <p:nvPr/>
        </p:nvSpPr>
        <p:spPr bwMode="auto">
          <a:xfrm rot="2245484">
            <a:off x="5835650" y="1139825"/>
            <a:ext cx="3633788"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defTabSz="457200" eaLnBrk="0" hangingPunct="0">
              <a:defRPr sz="1400">
                <a:solidFill>
                  <a:srgbClr val="000000"/>
                </a:solidFill>
                <a:latin typeface="Arial" charset="0"/>
                <a:ea typeface="ＭＳ Ｐゴシック" charset="0"/>
                <a:cs typeface="ＭＳ Ｐゴシック" charset="0"/>
                <a:sym typeface="Arial" charset="0"/>
              </a:defRPr>
            </a:lvl1pPr>
            <a:lvl2pPr marL="742950" indent="-285750" defTabSz="457200" eaLnBrk="0" hangingPunct="0">
              <a:defRPr sz="1400">
                <a:solidFill>
                  <a:srgbClr val="000000"/>
                </a:solidFill>
                <a:latin typeface="Arial" charset="0"/>
                <a:ea typeface="ＭＳ Ｐゴシック" charset="0"/>
                <a:sym typeface="Arial" charset="0"/>
              </a:defRPr>
            </a:lvl2pPr>
            <a:lvl3pPr marL="1143000" indent="-228600" defTabSz="457200" eaLnBrk="0" hangingPunct="0">
              <a:defRPr sz="1400">
                <a:solidFill>
                  <a:srgbClr val="000000"/>
                </a:solidFill>
                <a:latin typeface="Arial" charset="0"/>
                <a:ea typeface="ＭＳ Ｐゴシック" charset="0"/>
                <a:sym typeface="Arial" charset="0"/>
              </a:defRPr>
            </a:lvl3pPr>
            <a:lvl4pPr marL="1600200" indent="-228600" defTabSz="457200" eaLnBrk="0" hangingPunct="0">
              <a:defRPr sz="1400">
                <a:solidFill>
                  <a:srgbClr val="000000"/>
                </a:solidFill>
                <a:latin typeface="Arial" charset="0"/>
                <a:ea typeface="ＭＳ Ｐゴシック" charset="0"/>
                <a:sym typeface="Arial" charset="0"/>
              </a:defRPr>
            </a:lvl4pPr>
            <a:lvl5pPr marL="2057400" indent="-228600" defTabSz="4572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chemeClr val="accent1"/>
              </a:buClr>
              <a:buSzPct val="25000"/>
              <a:buFont typeface="Noto Symbol" charset="0"/>
              <a:buNone/>
            </a:pPr>
            <a:r>
              <a:rPr lang="en-US" sz="3000" b="1">
                <a:latin typeface="Arial Narrow" charset="0"/>
                <a:cs typeface="Arial Narrow" charset="0"/>
              </a:rPr>
              <a:t>Guaranteed Admissions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34"/>
          <p:cNvSpPr>
            <a:spLocks noGrp="1"/>
          </p:cNvSpPr>
          <p:nvPr>
            <p:ph type="title"/>
          </p:nvPr>
        </p:nvSpPr>
        <p:spPr>
          <a:xfrm rot="5400000">
            <a:off x="5159375" y="2446338"/>
            <a:ext cx="5851525" cy="1508125"/>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       CONSIDERATIONS                        FOR CHOOSING A COLLEGE</a:t>
            </a:r>
          </a:p>
        </p:txBody>
      </p:sp>
      <p:sp>
        <p:nvSpPr>
          <p:cNvPr id="5" name="Shape 135"/>
          <p:cNvSpPr txBox="1">
            <a:spLocks/>
          </p:cNvSpPr>
          <p:nvPr/>
        </p:nvSpPr>
        <p:spPr>
          <a:xfrm>
            <a:off x="495300" y="450850"/>
            <a:ext cx="7124700" cy="6216650"/>
          </a:xfrm>
          <a:prstGeom prst="rect">
            <a:avLst/>
          </a:prstGeom>
          <a:noFill/>
          <a:ln>
            <a:noFill/>
          </a:ln>
        </p:spPr>
        <p:txBody>
          <a:bodyPr lIns="91425" tIns="45700" rIns="91425" bIns="45700"/>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3050" indent="-234950" fontAlgn="auto">
              <a:lnSpc>
                <a:spcPct val="80000"/>
              </a:lnSpc>
              <a:spcBef>
                <a:spcPts val="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degrees offered </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location (rural or urban setting)/distance from home</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size of the student population (from small at 1,000 to large at 35,000+)</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public vs. private</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costs (tuition, room and board, etc.)</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financial assistance packages</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campus resources (labs, libraries, computer access, etc.)</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placement success/internship and co-op programs</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accreditation</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class size</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faculty contact/classes taught by full-time doctoral qualified faculty</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degree of pressure to excel</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safety (campus, community)</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student body (diversity, gender, etc.)</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social life (Greek organizations, sports, school spirit, etc.)</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religious affiliation/independent</a:t>
            </a:r>
          </a:p>
          <a:p>
            <a:pPr marL="273050" indent="-234950" fontAlgn="auto">
              <a:lnSpc>
                <a:spcPct val="80000"/>
              </a:lnSpc>
              <a:spcBef>
                <a:spcPts val="320"/>
              </a:spcBef>
              <a:spcAft>
                <a:spcPts val="0"/>
              </a:spcAft>
              <a:buSzPct val="100000"/>
              <a:buFont typeface="Noto Symbol"/>
              <a:buChar char="◼"/>
              <a:defRPr/>
            </a:pPr>
            <a:r>
              <a:rPr lang="en-US" sz="2100" dirty="0" smtClean="0">
                <a:solidFill>
                  <a:srgbClr val="000000"/>
                </a:solidFill>
                <a:latin typeface="Arial Narrow"/>
                <a:ea typeface="Souce Sans Pro"/>
                <a:cs typeface="Arial Narrow"/>
                <a:sym typeface="Souce Sans Pro"/>
                <a:rtl val="0"/>
              </a:rPr>
              <a:t>housing options (dorms, apartments, living at home)</a:t>
            </a:r>
          </a:p>
          <a:p>
            <a:pPr marL="273050" indent="-234950" fontAlgn="auto">
              <a:lnSpc>
                <a:spcPct val="80000"/>
              </a:lnSpc>
              <a:spcBef>
                <a:spcPts val="360"/>
              </a:spcBef>
              <a:spcAft>
                <a:spcPts val="0"/>
              </a:spcAft>
              <a:buSzPct val="100000"/>
              <a:buFont typeface="Noto Symbol"/>
              <a:buChar char="◼"/>
              <a:defRPr/>
            </a:pPr>
            <a:r>
              <a:rPr lang="en-US" sz="2100" b="1" u="sng" dirty="0" smtClean="0">
                <a:solidFill>
                  <a:srgbClr val="000000"/>
                </a:solidFill>
                <a:latin typeface="Arial Narrow"/>
                <a:ea typeface="Souce Sans Pro"/>
                <a:cs typeface="Arial Narrow"/>
                <a:sym typeface="Souce Sans Pro"/>
                <a:rtl val="0"/>
              </a:rPr>
              <a:t>realistic entry expectations (based on typical student admitted)</a:t>
            </a:r>
          </a:p>
          <a:p>
            <a:pPr marL="273050" indent="-152400" fontAlgn="auto">
              <a:lnSpc>
                <a:spcPct val="80000"/>
              </a:lnSpc>
              <a:spcBef>
                <a:spcPts val="260"/>
              </a:spcBef>
              <a:spcAft>
                <a:spcPts val="0"/>
              </a:spcAft>
              <a:buFont typeface="Noto Symbol"/>
              <a:buNone/>
              <a:defRPr/>
            </a:pPr>
            <a:endParaRPr lang="en-US" sz="2100" dirty="0" smtClean="0">
              <a:solidFill>
                <a:srgbClr val="000000"/>
              </a:solidFill>
              <a:latin typeface="Arial Narrow"/>
              <a:ea typeface="Souce Sans Pro"/>
              <a:cs typeface="Arial Narrow"/>
              <a:sym typeface="Souce Sans Pro"/>
              <a:rtl val="0"/>
            </a:endParaRPr>
          </a:p>
          <a:p>
            <a:pPr marL="273050" indent="-152400" fontAlgn="auto">
              <a:lnSpc>
                <a:spcPct val="80000"/>
              </a:lnSpc>
              <a:spcBef>
                <a:spcPts val="260"/>
              </a:spcBef>
              <a:spcAft>
                <a:spcPts val="0"/>
              </a:spcAft>
              <a:buFont typeface="Noto Symbol"/>
              <a:buNone/>
              <a:defRPr/>
            </a:pPr>
            <a:endParaRPr lang="en-US" sz="2100" dirty="0" smtClean="0">
              <a:solidFill>
                <a:srgbClr val="000000"/>
              </a:solidFill>
              <a:latin typeface="Arial Narrow"/>
              <a:ea typeface="Souce Sans Pro"/>
              <a:cs typeface="Arial Narrow"/>
              <a:sym typeface="Souce Sans Pro"/>
              <a:rtl val="0"/>
            </a:endParaRPr>
          </a:p>
          <a:p>
            <a:pPr marL="273050" indent="-152400" fontAlgn="auto">
              <a:spcBef>
                <a:spcPts val="260"/>
              </a:spcBef>
              <a:spcAft>
                <a:spcPts val="0"/>
              </a:spcAft>
              <a:buFont typeface="Noto Symbol"/>
              <a:buNone/>
              <a:defRPr/>
            </a:pPr>
            <a:endParaRPr lang="en-US" sz="2100" dirty="0">
              <a:solidFill>
                <a:srgbClr val="000000"/>
              </a:solidFill>
              <a:latin typeface="Arial Narrow"/>
              <a:ea typeface="Souce Sans Pro"/>
              <a:cs typeface="Arial Narrow"/>
              <a:sym typeface="Souce Sans Pro"/>
              <a:rtl val="0"/>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41"/>
          <p:cNvSpPr>
            <a:spLocks noGrp="1"/>
          </p:cNvSpPr>
          <p:nvPr>
            <p:ph type="title"/>
          </p:nvPr>
        </p:nvSpPr>
        <p:spPr>
          <a:xfrm>
            <a:off x="550863" y="436563"/>
            <a:ext cx="8042275" cy="946150"/>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COLLEGE VISITS</a:t>
            </a:r>
          </a:p>
        </p:txBody>
      </p:sp>
      <p:sp>
        <p:nvSpPr>
          <p:cNvPr id="31746" name="Shape 140"/>
          <p:cNvSpPr>
            <a:spLocks noGrp="1"/>
          </p:cNvSpPr>
          <p:nvPr>
            <p:ph idx="1"/>
          </p:nvPr>
        </p:nvSpPr>
        <p:spPr>
          <a:xfrm>
            <a:off x="838200" y="1382713"/>
            <a:ext cx="7467600" cy="4606925"/>
          </a:xfrm>
        </p:spPr>
        <p:txBody>
          <a:bodyPr lIns="91425" tIns="45700" rIns="91425" bIns="45700"/>
          <a:lstStyle/>
          <a:p>
            <a:pPr marL="273050" indent="-234950" eaLnBrk="1" hangingPunct="1">
              <a:lnSpc>
                <a:spcPct val="90000"/>
              </a:lnSpc>
              <a:spcBef>
                <a:spcPct val="0"/>
              </a:spcBef>
              <a:buSzPct val="100000"/>
              <a:buFont typeface="Noto Symbol" charset="0"/>
              <a:buChar char="◼"/>
            </a:pPr>
            <a:r>
              <a:rPr lang="en-US" sz="3000">
                <a:solidFill>
                  <a:srgbClr val="000000"/>
                </a:solidFill>
                <a:latin typeface="Arial Narrow" charset="0"/>
                <a:cs typeface="Souce Sans Pro" charset="0"/>
                <a:sym typeface="Souce Sans Pro" charset="0"/>
              </a:rPr>
              <a:t>College visits are important – like test driving a new car.</a:t>
            </a:r>
          </a:p>
          <a:p>
            <a:pPr marL="273050" indent="-234950" eaLnBrk="1" hangingPunct="1">
              <a:lnSpc>
                <a:spcPct val="110000"/>
              </a:lnSpc>
              <a:spcBef>
                <a:spcPts val="538"/>
              </a:spcBef>
              <a:buSzPct val="100000"/>
              <a:buFont typeface="Noto Symbol" charset="0"/>
              <a:buChar char="◼"/>
            </a:pPr>
            <a:r>
              <a:rPr lang="en-US" sz="3000">
                <a:solidFill>
                  <a:srgbClr val="000000"/>
                </a:solidFill>
                <a:latin typeface="Arial Narrow" charset="0"/>
                <a:cs typeface="Souce Sans Pro" charset="0"/>
                <a:sym typeface="Souce Sans Pro" charset="0"/>
              </a:rPr>
              <a:t>If possible, set up an overnight visit.</a:t>
            </a:r>
          </a:p>
          <a:p>
            <a:pPr marL="273050" indent="-234950" eaLnBrk="1" hangingPunct="1">
              <a:lnSpc>
                <a:spcPct val="110000"/>
              </a:lnSpc>
              <a:spcBef>
                <a:spcPts val="538"/>
              </a:spcBef>
              <a:buSzPct val="100000"/>
              <a:buFont typeface="Noto Symbol" charset="0"/>
              <a:buChar char="◼"/>
            </a:pPr>
            <a:r>
              <a:rPr lang="en-US" sz="3000">
                <a:solidFill>
                  <a:srgbClr val="000000"/>
                </a:solidFill>
                <a:latin typeface="Arial Narrow" charset="0"/>
                <a:cs typeface="Souce Sans Pro" charset="0"/>
                <a:sym typeface="Souce Sans Pro" charset="0"/>
              </a:rPr>
              <a:t>While on campus, talk to as many people as possible. Speak with college admission staff, professors and students.</a:t>
            </a:r>
          </a:p>
          <a:p>
            <a:pPr marL="273050" indent="-234950" eaLnBrk="1" hangingPunct="1">
              <a:lnSpc>
                <a:spcPct val="110000"/>
              </a:lnSpc>
              <a:spcBef>
                <a:spcPts val="538"/>
              </a:spcBef>
              <a:buSzPct val="100000"/>
              <a:buFont typeface="Noto Symbol" charset="0"/>
              <a:buChar char="◼"/>
            </a:pPr>
            <a:r>
              <a:rPr lang="en-US" sz="3000">
                <a:solidFill>
                  <a:srgbClr val="000000"/>
                </a:solidFill>
                <a:latin typeface="Arial Narrow" charset="0"/>
                <a:cs typeface="Souce Sans Pro" charset="0"/>
                <a:sym typeface="Souce Sans Pro" charset="0"/>
              </a:rPr>
              <a:t>Tour the whole campus including dining hall, bookstore, fitness center, etc.</a:t>
            </a:r>
          </a:p>
          <a:p>
            <a:pPr marL="273050" indent="-234950" eaLnBrk="1" hangingPunct="1">
              <a:lnSpc>
                <a:spcPct val="110000"/>
              </a:lnSpc>
              <a:spcBef>
                <a:spcPts val="538"/>
              </a:spcBef>
              <a:buSzPct val="100000"/>
              <a:buFont typeface="Noto Symbol" charset="0"/>
              <a:buChar char="◼"/>
            </a:pPr>
            <a:r>
              <a:rPr lang="en-US" sz="3000">
                <a:solidFill>
                  <a:srgbClr val="000000"/>
                </a:solidFill>
                <a:latin typeface="Arial Narrow" charset="0"/>
                <a:cs typeface="Souce Sans Pro" charset="0"/>
                <a:sym typeface="Souce Sans Pro" charset="0"/>
              </a:rPr>
              <a:t>Ask lots of questions.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47"/>
          <p:cNvSpPr>
            <a:spLocks noGrp="1"/>
          </p:cNvSpPr>
          <p:nvPr>
            <p:ph type="title"/>
          </p:nvPr>
        </p:nvSpPr>
        <p:spPr>
          <a:xfrm>
            <a:off x="304800" y="381000"/>
            <a:ext cx="8382000" cy="1054100"/>
          </a:xfrm>
        </p:spPr>
        <p:txBody>
          <a:bodyPr lIns="91425" tIns="45700" rIns="91425" bIns="45700"/>
          <a:lstStyle/>
          <a:p>
            <a:pPr eaLnBrk="1" hangingPunct="1">
              <a:buClr>
                <a:srgbClr val="FFFFFF"/>
              </a:buClr>
              <a:buSzPct val="25000"/>
              <a:buFont typeface="Souce Sans Pro" charset="0"/>
              <a:buNone/>
            </a:pPr>
            <a:r>
              <a:rPr lang="en-US" sz="3200" b="1">
                <a:solidFill>
                  <a:srgbClr val="000000"/>
                </a:solidFill>
                <a:latin typeface="Arial Narrow" charset="0"/>
                <a:cs typeface="Souce Sans Pro" charset="0"/>
                <a:sym typeface="Souce Sans Pro" charset="0"/>
              </a:rPr>
              <a:t>WHAT ARE MY CHANCES?</a:t>
            </a:r>
          </a:p>
        </p:txBody>
      </p:sp>
      <p:sp>
        <p:nvSpPr>
          <p:cNvPr id="33794" name="Shape 146"/>
          <p:cNvSpPr>
            <a:spLocks noGrp="1"/>
          </p:cNvSpPr>
          <p:nvPr>
            <p:ph idx="1"/>
          </p:nvPr>
        </p:nvSpPr>
        <p:spPr>
          <a:xfrm>
            <a:off x="381000" y="1435100"/>
            <a:ext cx="8407400" cy="4545013"/>
          </a:xfrm>
        </p:spPr>
        <p:txBody>
          <a:bodyPr lIns="91425" tIns="45700" rIns="91425" bIns="45700"/>
          <a:lstStyle/>
          <a:p>
            <a:pPr marL="44450" indent="-6350" eaLnBrk="1" hangingPunct="1">
              <a:lnSpc>
                <a:spcPct val="90000"/>
              </a:lnSpc>
              <a:spcBef>
                <a:spcPct val="0"/>
              </a:spcBef>
              <a:buClr>
                <a:srgbClr val="4C1304"/>
              </a:buClr>
              <a:buSzPct val="25000"/>
              <a:buFont typeface="Souce Sans Pro" charset="0"/>
              <a:buNone/>
            </a:pPr>
            <a:r>
              <a:rPr lang="en-US" sz="2600" b="1">
                <a:solidFill>
                  <a:srgbClr val="000000"/>
                </a:solidFill>
                <a:latin typeface="Arial Narrow" charset="0"/>
                <a:cs typeface="Souce Sans Pro" charset="0"/>
                <a:sym typeface="Souce Sans Pro" charset="0"/>
              </a:rPr>
              <a:t>Reach Schools – apply to 1-2 of these</a:t>
            </a:r>
          </a:p>
          <a:p>
            <a:pPr marL="44450" indent="-6350" eaLnBrk="1" hangingPunct="1">
              <a:lnSpc>
                <a:spcPct val="90000"/>
              </a:lnSpc>
              <a:spcBef>
                <a:spcPts val="363"/>
              </a:spcBef>
              <a:buClr>
                <a:srgbClr val="4C1304"/>
              </a:buClr>
              <a:buSzPct val="25000"/>
              <a:buFont typeface="Souce Sans Pro" charset="0"/>
              <a:buNone/>
            </a:pPr>
            <a:r>
              <a:rPr lang="en-US" sz="2000">
                <a:solidFill>
                  <a:srgbClr val="000000"/>
                </a:solidFill>
                <a:latin typeface="Arial Narrow" charset="0"/>
                <a:cs typeface="Souce Sans Pro" charset="0"/>
                <a:sym typeface="Souce Sans Pro" charset="0"/>
              </a:rPr>
              <a:t>School where your academic credentials fall below the school's range for the average freshman. Reach schools are long–shots, but they should still be possible.</a:t>
            </a:r>
          </a:p>
          <a:p>
            <a:pPr marL="44450" indent="-6350" eaLnBrk="1" hangingPunct="1">
              <a:lnSpc>
                <a:spcPct val="90000"/>
              </a:lnSpc>
              <a:spcBef>
                <a:spcPts val="525"/>
              </a:spcBef>
              <a:buClr>
                <a:srgbClr val="4C1304"/>
              </a:buClr>
              <a:buSzPct val="25000"/>
              <a:buFont typeface="Souce Sans Pro" charset="0"/>
              <a:buNone/>
            </a:pPr>
            <a:r>
              <a:rPr lang="en-US" sz="2600" b="1">
                <a:solidFill>
                  <a:srgbClr val="000000"/>
                </a:solidFill>
                <a:latin typeface="Arial Narrow" charset="0"/>
                <a:cs typeface="Souce Sans Pro" charset="0"/>
                <a:sym typeface="Souce Sans Pro" charset="0"/>
              </a:rPr>
              <a:t>Match Schools – apply to 1-3 of these</a:t>
            </a:r>
          </a:p>
          <a:p>
            <a:pPr marL="44450" indent="-6350" eaLnBrk="1" hangingPunct="1">
              <a:lnSpc>
                <a:spcPct val="90000"/>
              </a:lnSpc>
              <a:spcBef>
                <a:spcPts val="363"/>
              </a:spcBef>
              <a:buClr>
                <a:srgbClr val="4C1304"/>
              </a:buClr>
              <a:buSzPct val="25000"/>
              <a:buFont typeface="Souce Sans Pro" charset="0"/>
              <a:buNone/>
            </a:pPr>
            <a:r>
              <a:rPr lang="en-US" sz="2000">
                <a:solidFill>
                  <a:srgbClr val="000000"/>
                </a:solidFill>
                <a:latin typeface="Arial Narrow" charset="0"/>
                <a:cs typeface="Souce Sans Pro" charset="0"/>
                <a:sym typeface="Souce Sans Pro" charset="0"/>
              </a:rPr>
              <a:t>School where your academic credentials fall well within (or even exceed) the school's range for the average freshman. There are no guarantees, but it's not unreasonable to be accepted to several of your match schools.</a:t>
            </a:r>
          </a:p>
          <a:p>
            <a:pPr marL="365125" lvl="1" indent="-365125" eaLnBrk="1" hangingPunct="1">
              <a:lnSpc>
                <a:spcPct val="90000"/>
              </a:lnSpc>
              <a:spcBef>
                <a:spcPts val="525"/>
              </a:spcBef>
              <a:buClr>
                <a:srgbClr val="4C1304"/>
              </a:buClr>
              <a:buSzPct val="25000"/>
              <a:buFont typeface="Souce Sans Pro" charset="0"/>
              <a:buNone/>
            </a:pPr>
            <a:r>
              <a:rPr lang="en-US" sz="2600" b="1">
                <a:solidFill>
                  <a:srgbClr val="000000"/>
                </a:solidFill>
                <a:latin typeface="Arial Narrow" charset="0"/>
                <a:cs typeface="Souce Sans Pro" charset="0"/>
                <a:sym typeface="Souce Sans Pro" charset="0"/>
              </a:rPr>
              <a:t>Safety Schools – apply to 1-2 of these</a:t>
            </a:r>
          </a:p>
          <a:p>
            <a:pPr marL="365125" lvl="1" indent="-365125" eaLnBrk="1" hangingPunct="1">
              <a:lnSpc>
                <a:spcPct val="90000"/>
              </a:lnSpc>
              <a:spcBef>
                <a:spcPts val="363"/>
              </a:spcBef>
              <a:buClr>
                <a:srgbClr val="4C1304"/>
              </a:buClr>
              <a:buSzPct val="25000"/>
              <a:buFont typeface="Souce Sans Pro" charset="0"/>
              <a:buNone/>
            </a:pPr>
            <a:r>
              <a:rPr lang="en-US" sz="2000">
                <a:solidFill>
                  <a:srgbClr val="000000"/>
                </a:solidFill>
                <a:latin typeface="Arial Narrow" charset="0"/>
                <a:cs typeface="Souce Sans Pro" charset="0"/>
                <a:sym typeface="Souce Sans Pro" charset="0"/>
              </a:rPr>
              <a:t>School where your academic credentials fall above the school's range for the average freshman. You can be reasonably certain that you will be admitted to your safety schools.</a:t>
            </a:r>
          </a:p>
          <a:p>
            <a:pPr marL="365125" lvl="1" indent="-365125" algn="ctr" eaLnBrk="1" hangingPunct="1">
              <a:lnSpc>
                <a:spcPct val="90000"/>
              </a:lnSpc>
              <a:spcBef>
                <a:spcPts val="400"/>
              </a:spcBef>
              <a:buClr>
                <a:srgbClr val="000000"/>
              </a:buClr>
              <a:buFont typeface="Souce Sans Pro" charset="0"/>
              <a:buNone/>
            </a:pPr>
            <a:endParaRPr lang="en-US" b="1" i="1">
              <a:solidFill>
                <a:srgbClr val="000000"/>
              </a:solidFill>
              <a:latin typeface="Arial Narrow" charset="0"/>
              <a:cs typeface="Arial" charset="0"/>
              <a:sym typeface="Arial" charset="0"/>
            </a:endParaRPr>
          </a:p>
          <a:p>
            <a:pPr marL="365125" lvl="1" indent="-365125" algn="ctr" eaLnBrk="1" hangingPunct="1">
              <a:lnSpc>
                <a:spcPct val="90000"/>
              </a:lnSpc>
              <a:spcBef>
                <a:spcPts val="400"/>
              </a:spcBef>
              <a:buClr>
                <a:srgbClr val="4C1304"/>
              </a:buClr>
              <a:buSzPct val="25000"/>
              <a:buFont typeface="Arial" charset="0"/>
              <a:buNone/>
            </a:pPr>
            <a:r>
              <a:rPr lang="en-US" b="1" i="1">
                <a:solidFill>
                  <a:srgbClr val="000000"/>
                </a:solidFill>
                <a:latin typeface="Arial Narrow" charset="0"/>
                <a:cs typeface="Arial" charset="0"/>
                <a:sym typeface="Arial" charset="0"/>
              </a:rPr>
              <a:t>Please don’t be upset with School Counselor if it is suggested that one of your choices is a reach or maybe even a dream. </a:t>
            </a:r>
          </a:p>
        </p:txBody>
      </p:sp>
    </p:spTree>
  </p:cSld>
  <p:clrMapOvr>
    <a:masterClrMapping/>
  </p:clrMapOvr>
  <p:transition spd="slow">
    <p:cut/>
  </p:transition>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Grid">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6375</TotalTime>
  <Words>2406</Words>
  <Application>Microsoft Office PowerPoint</Application>
  <PresentationFormat>On-screen Show (4:3)</PresentationFormat>
  <Paragraphs>300</Paragraphs>
  <Slides>33</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ＭＳ Ｐゴシック</vt:lpstr>
      <vt:lpstr>Arial</vt:lpstr>
      <vt:lpstr>Arial Narrow</vt:lpstr>
      <vt:lpstr>Bradley Hand ITC TT-Bold</vt:lpstr>
      <vt:lpstr>Cambria</vt:lpstr>
      <vt:lpstr>Galdeano</vt:lpstr>
      <vt:lpstr>Jim Nightshade</vt:lpstr>
      <vt:lpstr>Noto Symbol</vt:lpstr>
      <vt:lpstr>Rage Italic</vt:lpstr>
      <vt:lpstr>Souce Sans Pro</vt:lpstr>
      <vt:lpstr>Wingdings</vt:lpstr>
      <vt:lpstr>3_Grid</vt:lpstr>
      <vt:lpstr>5_Grid</vt:lpstr>
      <vt:lpstr>Sketchbook</vt:lpstr>
      <vt:lpstr>SENIOR PARENT CONFERENCE: THE COLLEGE ADMISSIONS PROCESS</vt:lpstr>
      <vt:lpstr>SENIOR PARENT CONFERENCE</vt:lpstr>
      <vt:lpstr>CHOICES</vt:lpstr>
      <vt:lpstr>SENIOR COLLEGE INFORMATION</vt:lpstr>
      <vt:lpstr>COMMUNITY COLLEGE</vt:lpstr>
      <vt:lpstr>PowerPoint Presentation</vt:lpstr>
      <vt:lpstr>       CONSIDERATIONS                        FOR CHOOSING A COLLEGE</vt:lpstr>
      <vt:lpstr>COLLEGE VISITS</vt:lpstr>
      <vt:lpstr>WHAT ARE MY CHANCES?</vt:lpstr>
      <vt:lpstr>WHAT ARE COLLEGES LOOKING FOR?</vt:lpstr>
      <vt:lpstr>KEEP THE FAITH.</vt:lpstr>
      <vt:lpstr>PowerPoint Presentation</vt:lpstr>
      <vt:lpstr>LETTING GO….</vt:lpstr>
      <vt:lpstr>PowerPoint Presentation</vt:lpstr>
      <vt:lpstr>THE COLLEGE APPLICATION</vt:lpstr>
      <vt:lpstr>PowerPoint Presentation</vt:lpstr>
      <vt:lpstr>THE COLLEGE APPLICATION</vt:lpstr>
      <vt:lpstr>REQUEST FOR TRANSCRIPT</vt:lpstr>
      <vt:lpstr>PARCHMENT</vt:lpstr>
      <vt:lpstr>SCHOOL PROFILE</vt:lpstr>
      <vt:lpstr>KEEP INFORMED!</vt:lpstr>
      <vt:lpstr>SENIOR YEAR CHECKLIST</vt:lpstr>
      <vt:lpstr>SAT/ACT</vt:lpstr>
      <vt:lpstr>SAT/ACT FEE WAIVERS</vt:lpstr>
      <vt:lpstr>2017-2018 SAT TEST DATES</vt:lpstr>
      <vt:lpstr>2017-2018 ACT TEST DATES</vt:lpstr>
      <vt:lpstr>NCAA</vt:lpstr>
      <vt:lpstr>FINANCIAL AID</vt:lpstr>
      <vt:lpstr>FINANCIAL AID</vt:lpstr>
      <vt:lpstr>FINANCIAL AID</vt:lpstr>
      <vt:lpstr>FINANCIAL AID</vt:lpstr>
      <vt:lpstr>HONOR GRADUATES</vt:lpstr>
      <vt:lpstr>CIVICS SEAL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PARENT CONFERENCE: THE COLLEGE ADMISSIONS PROCESS</dc:title>
  <dc:creator>Mary Gover</dc:creator>
  <cp:lastModifiedBy>Mary Gover</cp:lastModifiedBy>
  <cp:revision>35</cp:revision>
  <cp:lastPrinted>2017-09-12T15:10:18Z</cp:lastPrinted>
  <dcterms:modified xsi:type="dcterms:W3CDTF">2017-09-14T20:40:01Z</dcterms:modified>
</cp:coreProperties>
</file>