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2" r:id="rId15"/>
    <p:sldId id="271" r:id="rId16"/>
    <p:sldId id="272" r:id="rId17"/>
    <p:sldId id="273" r:id="rId18"/>
    <p:sldId id="274" r:id="rId19"/>
    <p:sldId id="275" r:id="rId20"/>
    <p:sldId id="276" r:id="rId21"/>
    <p:sldId id="306" r:id="rId22"/>
    <p:sldId id="307" r:id="rId23"/>
    <p:sldId id="308" r:id="rId24"/>
    <p:sldId id="277" r:id="rId25"/>
    <p:sldId id="280" r:id="rId26"/>
    <p:sldId id="281" r:id="rId27"/>
    <p:sldId id="282" r:id="rId28"/>
    <p:sldId id="284" r:id="rId29"/>
    <p:sldId id="294" r:id="rId30"/>
    <p:sldId id="310" r:id="rId31"/>
    <p:sldId id="299" r:id="rId32"/>
    <p:sldId id="300" r:id="rId33"/>
    <p:sldId id="305" r:id="rId34"/>
    <p:sldId id="303" r:id="rId35"/>
    <p:sldId id="304" r:id="rId36"/>
    <p:sldId id="301" r:id="rId3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90C1A7-798C-4881-83FE-A26EAF66F20B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84BDC61-454F-4AFC-8D1F-912CD417CA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6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8A85F2B9-2469-4CE0-8E58-DFD2E4B24016}" type="slidenum">
              <a:rPr lang="en-US" smtClean="0"/>
              <a:pPr defTabSz="927276"/>
              <a:t>2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87AF6CD5-175C-429F-AA38-7C808C65B06C}" type="slidenum">
              <a:rPr lang="en-US" smtClean="0"/>
              <a:pPr defTabSz="927276"/>
              <a:t>11</a:t>
            </a:fld>
            <a:endParaRPr lang="en-US" dirty="0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7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81C5BD26-8E72-4DF1-9249-2A3CBE074266}" type="slidenum">
              <a:rPr lang="en-US" smtClean="0"/>
              <a:pPr defTabSz="927276"/>
              <a:t>12</a:t>
            </a:fld>
            <a:endParaRPr lang="en-US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35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E2C2C794-09DB-4635-850F-C1C8EA25A36E}" type="slidenum">
              <a:rPr lang="en-US" smtClean="0"/>
              <a:pPr defTabSz="927276"/>
              <a:t>13</a:t>
            </a:fld>
            <a:endParaRPr lang="en-US" dirty="0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936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6E85FA58-9E6D-4642-9A99-3400FBF806AD}" type="slidenum">
              <a:rPr lang="en-US" smtClean="0"/>
              <a:pPr defTabSz="927276"/>
              <a:t>14</a:t>
            </a:fld>
            <a:endParaRPr lang="en-US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8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541D4124-FFB0-4186-B8F0-DF6C784D1086}" type="slidenum">
              <a:rPr lang="en-US" smtClean="0"/>
              <a:pPr defTabSz="927276"/>
              <a:t>15</a:t>
            </a:fld>
            <a:endParaRPr lang="en-US" dirty="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11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541D4124-FFB0-4186-B8F0-DF6C784D1086}" type="slidenum">
              <a:rPr lang="en-US" smtClean="0"/>
              <a:pPr defTabSz="927276"/>
              <a:t>16</a:t>
            </a:fld>
            <a:endParaRPr lang="en-US" dirty="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7F24611B-E88E-43C3-B3A9-16ADB40B3606}" type="slidenum">
              <a:rPr lang="en-US" smtClean="0"/>
              <a:pPr defTabSz="927276"/>
              <a:t>17</a:t>
            </a:fld>
            <a:endParaRPr lang="en-US" dirty="0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81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10F94058-06A9-4C82-8807-CF095892735C}" type="slidenum">
              <a:rPr lang="en-US" smtClean="0"/>
              <a:pPr defTabSz="927276"/>
              <a:t>18</a:t>
            </a:fld>
            <a:endParaRPr lang="en-US" dirty="0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96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1C4AD454-2678-4015-8EFA-BB9D24602CB6}" type="slidenum">
              <a:rPr lang="en-US" smtClean="0"/>
              <a:pPr defTabSz="927276"/>
              <a:t>19</a:t>
            </a:fld>
            <a:endParaRPr lang="en-US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078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A905EE21-DFC5-456B-8518-60CA2493E919}" type="slidenum">
              <a:rPr lang="en-US" smtClean="0"/>
              <a:pPr defTabSz="927276"/>
              <a:t>20</a:t>
            </a:fld>
            <a:endParaRPr lang="en-US" dirty="0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5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BD271A48-0907-4B9A-9683-94634E7A37DB}" type="slidenum">
              <a:rPr lang="en-US" smtClean="0"/>
              <a:pPr defTabSz="927276"/>
              <a:t>3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878036FA-F945-4F03-9DA4-50F6603CFA53}" type="slidenum">
              <a:rPr lang="en-US" smtClean="0"/>
              <a:pPr defTabSz="927276"/>
              <a:t>24</a:t>
            </a:fld>
            <a:endParaRPr lang="en-US" dirty="0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6D7513F9-FAAA-47AA-B2AA-B7B894537E83}" type="slidenum">
              <a:rPr lang="en-US" smtClean="0"/>
              <a:pPr defTabSz="927276"/>
              <a:t>25</a:t>
            </a:fld>
            <a:endParaRPr lang="en-US" dirty="0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CB7267D1-8EBD-4AF6-AD7D-68626F573C6F}" type="slidenum">
              <a:rPr lang="en-US" smtClean="0"/>
              <a:pPr defTabSz="927276"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77DE51A1-F46D-4CC5-B68C-1DF1E373D830}" type="slidenum">
              <a:rPr lang="en-US" smtClean="0"/>
              <a:pPr defTabSz="927276"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9D4D843E-32AE-435C-B571-317ABDAFA324}" type="slidenum">
              <a:rPr lang="en-US" smtClean="0"/>
              <a:pPr defTabSz="927276"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40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86B83D07-55B1-4698-939D-6A7FBC1C3350}" type="slidenum">
              <a:rPr lang="en-US" smtClean="0"/>
              <a:pPr defTabSz="927276"/>
              <a:t>29</a:t>
            </a:fld>
            <a:endParaRPr lang="en-US" dirty="0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24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EE228228-AC28-4E68-A247-8929559E1C66}" type="slidenum">
              <a:rPr lang="en-US" smtClean="0"/>
              <a:pPr defTabSz="927276"/>
              <a:t>31</a:t>
            </a:fld>
            <a:endParaRPr lang="en-US" dirty="0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4DDCA4F3-246F-4D6B-BA99-D24C3528999F}" type="slidenum">
              <a:rPr lang="en-US" smtClean="0"/>
              <a:pPr defTabSz="927276"/>
              <a:t>32</a:t>
            </a:fld>
            <a:endParaRPr lang="en-US" dirty="0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57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03F72CD9-0A9E-44DC-88CE-B96D7D2D8529}" type="slidenum">
              <a:rPr lang="en-US" smtClean="0"/>
              <a:pPr defTabSz="927276"/>
              <a:t>4</a:t>
            </a:fld>
            <a:endParaRPr lang="en-US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80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A72B96A3-81AC-4BDE-A6AB-D3BBDC6DB625}" type="slidenum">
              <a:rPr lang="en-US" smtClean="0"/>
              <a:pPr defTabSz="927276"/>
              <a:t>5</a:t>
            </a:fld>
            <a:endParaRPr lang="en-US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04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E4CEBBD4-A231-4958-98BF-2F6A2DBA029E}" type="slidenum">
              <a:rPr lang="en-US" smtClean="0"/>
              <a:pPr defTabSz="927276"/>
              <a:t>6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14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3B76CADE-8479-4B23-8BB0-69C3EAC6CE90}" type="slidenum">
              <a:rPr lang="en-US" smtClean="0"/>
              <a:pPr defTabSz="927276"/>
              <a:t>7</a:t>
            </a:fld>
            <a:endParaRPr lang="en-US" dirty="0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67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6F7A29FE-016D-47BD-B33D-DDB2C85F6291}" type="slidenum">
              <a:rPr lang="en-US" smtClean="0"/>
              <a:pPr defTabSz="927276"/>
              <a:t>8</a:t>
            </a:fld>
            <a:endParaRPr lang="en-US" dirty="0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59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C8771B93-EE62-42F4-9443-B3B118E80555}" type="slidenum">
              <a:rPr lang="en-US" smtClean="0"/>
              <a:pPr defTabSz="927276"/>
              <a:t>9</a:t>
            </a:fld>
            <a:endParaRPr lang="en-US" dirty="0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87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76"/>
            <a:fld id="{72AA6469-EC12-4FE9-822E-9514048052E4}" type="slidenum">
              <a:rPr lang="en-US" smtClean="0"/>
              <a:pPr defTabSz="927276"/>
              <a:t>10</a:t>
            </a:fld>
            <a:endParaRPr lang="en-US" dirty="0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9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9D3D-5D12-5D41-AE29-BE9F60D36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4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8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1686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968" y="665109"/>
            <a:ext cx="5951832" cy="5465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68642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4C09-8926-274B-BE65-BC744512CE2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9D3D-5D12-5D41-AE29-BE9F60D36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rds.yahoo.com/_ylt=A0Je5wvz0IhFEHMB4gSJzbkF;_ylu=X3oDMTBkZHBkcXY4BHBvcwMyOARzZWMDc3I-/SIG=1h7egdvje/EXP=1166680691/**http:/images.search.yahoo.com/search/images/view?back=http://images.search.yahoo.com/search/images?p=1040+tax+form&amp;ei=UTF-8&amp;fr=slv1-mdp&amp;b=21&amp;w=338&amp;h=470&amp;imgurl=thumb.shutterstock.com/photos/display_pic_with_logo/597/597,1109351967,4.jpg&amp;rurl=http://www.shutterstock.com/pic-175308.html&amp;size=53.6kB&amp;name=597,1109351967,4.jpg&amp;p=1040+tax+form&amp;type=jpeg&amp;no=28&amp;tt=481&amp;oid=33ea3529d2f1db1a&amp;ei=UTF-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rds.yahoo.com/_ylt=A0Je5mx80IhF9akAVDeJzbkF;_ylu=X3oDMTBjdmNoOTVjBHBvcwMyBHNlYwNzcg--/SIG=1e41stl91/EXP=1166680572/**http:/images.search.yahoo.com/search/images/view?back=http://images.search.yahoo.com/search/images?p=W-2+form&amp;ei=UTF-8&amp;fr=slv1-mdp&amp;x=wrt&amp;w=720&amp;h=433&amp;imgurl=taxonline.ru/img/ex_w2_form2.gif&amp;rurl=http://taxonline.ru/sampleW2s.html&amp;size=18.8kB&amp;name=ex_w2_form2.gif&amp;p=W-2+form&amp;type=gif&amp;no=2&amp;tt=502&amp;oid=94a5a8a32b19cd56&amp;ei=UTF-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shipsharing.org/" TargetMode="External"/><Relationship Id="rId2" Type="http://schemas.openxmlformats.org/officeDocument/2006/relationships/hyperlink" Target="https://studentaid.ed.gov/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fsa.ed.gov/" TargetMode="External"/><Relationship Id="rId4" Type="http://schemas.openxmlformats.org/officeDocument/2006/relationships/hyperlink" Target="https://fsaid.ed.gov/npas/index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You Need to Know About Financial 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Presented by:</a:t>
            </a:r>
            <a:br>
              <a:rPr lang="en-US" sz="2000" dirty="0" smtClean="0"/>
            </a:br>
            <a:r>
              <a:rPr lang="en-US" sz="2000" dirty="0" smtClean="0"/>
              <a:t>Melissa Moland, Associate Director of Financial Aid</a:t>
            </a:r>
          </a:p>
          <a:p>
            <a:r>
              <a:rPr lang="en-US" sz="2000" dirty="0" smtClean="0"/>
              <a:t>Office of Financial Aid </a:t>
            </a:r>
          </a:p>
          <a:p>
            <a:r>
              <a:rPr lang="en-US" sz="2000" dirty="0" smtClean="0"/>
              <a:t>Christopher Newport University</a:t>
            </a:r>
          </a:p>
        </p:txBody>
      </p:sp>
    </p:spTree>
    <p:extLst>
      <p:ext uri="{BB962C8B-B14F-4D97-AF65-F5344CB8AC3E}">
        <p14:creationId xmlns:p14="http://schemas.microsoft.com/office/powerpoint/2010/main" val="20585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Self-Help Aid: Loans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3188"/>
            <a:ext cx="8229600" cy="425297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Money students and parents borrow to help pay college expenses. 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Repayment usually begins after education is finished.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Only borrow what is really needed.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Look at loans as an investment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9380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Self-Help Aid: Federal Work-Study Employment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4412"/>
            <a:ext cx="8229600" cy="4341751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Allows</a:t>
            </a:r>
            <a:r>
              <a:rPr lang="en-US" dirty="0" smtClean="0"/>
              <a:t> student to earn money to help pay educational costs.</a:t>
            </a:r>
          </a:p>
          <a:p>
            <a:pPr marL="735013" lvl="1" indent="-341313" eaLnBrk="1" hangingPunct="1">
              <a:spcAft>
                <a:spcPct val="50000"/>
              </a:spcAft>
              <a:defRPr/>
            </a:pPr>
            <a:r>
              <a:rPr lang="en-US" dirty="0" smtClean="0"/>
              <a:t>A paycheck directly to the student that is most commonly used towards indirect costs.</a:t>
            </a:r>
          </a:p>
          <a:p>
            <a:pPr marL="282575" indent="-341313" eaLnBrk="1" hangingPunct="1">
              <a:spcAft>
                <a:spcPct val="30000"/>
              </a:spcAft>
              <a:defRPr/>
            </a:pPr>
            <a:r>
              <a:rPr lang="en-US" dirty="0" smtClean="0"/>
              <a:t>Student may opt whether or not to work or number of hours to work.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8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 of Financial Aid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6656"/>
            <a:ext cx="8229600" cy="435950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Federal government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States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Colleges and universities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Private sources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Civic organizations and churches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2613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Federal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1045"/>
            <a:ext cx="8229600" cy="4315118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Largest source of financial aid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Aid awarded primarily on the basis of financial need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Must apply each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year using the FAFSA</a:t>
            </a:r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5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Federal Student Aid Programs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35332"/>
            <a:ext cx="4267200" cy="37796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Pell Grant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Teacher Education Assistance for College and Higher Education (TEACH) Grant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Supplemental Educational Opportunity Grant (FSEOG)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935332"/>
            <a:ext cx="3886200" cy="377966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Work-Study (FWS)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Subsidized and Unsubsidized Federal Direct Student Loans (Direct Loans)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Parent PLUS Loans</a:t>
            </a:r>
          </a:p>
        </p:txBody>
      </p:sp>
    </p:spTree>
    <p:extLst>
      <p:ext uri="{BB962C8B-B14F-4D97-AF65-F5344CB8AC3E}">
        <p14:creationId xmlns:p14="http://schemas.microsoft.com/office/powerpoint/2010/main" val="246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8901"/>
            <a:ext cx="8229600" cy="43772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 smtClean="0"/>
              <a:t>Residency requirements usually apply.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Award aid on the basis of both merit and need.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Use information from the FAFSA and/or state aid applications.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 smtClean="0"/>
              <a:t>Deadlines vary by state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C</a:t>
            </a:r>
            <a:r>
              <a:rPr lang="en-US" dirty="0" smtClean="0"/>
              <a:t>heck FAFSA on the Web website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Check with each college or university</a:t>
            </a:r>
          </a:p>
          <a:p>
            <a:pPr marL="457200" lvl="1" indent="0">
              <a:spcBef>
                <a:spcPts val="2400"/>
              </a:spcBef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338656" y="4110361"/>
            <a:ext cx="2565647" cy="2219418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CNU Financial Aid Deadlines:</a:t>
            </a:r>
          </a:p>
          <a:p>
            <a:pPr marL="457200" lvl="1" indent="0">
              <a:spcBef>
                <a:spcPts val="2400"/>
              </a:spcBef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Preferred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Filing </a:t>
            </a:r>
            <a:r>
              <a:rPr lang="en-US" b="1" dirty="0" smtClean="0">
                <a:solidFill>
                  <a:schemeClr val="tx2"/>
                </a:solidFill>
              </a:rPr>
              <a:t>Date</a:t>
            </a:r>
            <a:r>
              <a:rPr lang="en-US" b="1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December 15, </a:t>
            </a:r>
            <a:r>
              <a:rPr lang="en-US" dirty="0" smtClean="0">
                <a:solidFill>
                  <a:schemeClr val="tx2"/>
                </a:solidFill>
              </a:rPr>
              <a:t>2017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2400"/>
              </a:spcBef>
              <a:buNone/>
            </a:pPr>
            <a:r>
              <a:rPr lang="en-US" b="1" i="1" dirty="0">
                <a:solidFill>
                  <a:schemeClr val="tx2"/>
                </a:solidFill>
              </a:rPr>
              <a:t>Priority</a:t>
            </a:r>
            <a:r>
              <a:rPr lang="en-US" b="1" dirty="0">
                <a:solidFill>
                  <a:schemeClr val="tx2"/>
                </a:solidFill>
              </a:rPr>
              <a:t> Filing Deadline: </a:t>
            </a:r>
            <a:r>
              <a:rPr lang="en-US" dirty="0">
                <a:solidFill>
                  <a:schemeClr val="tx2"/>
                </a:solidFill>
              </a:rPr>
              <a:t>March 1, </a:t>
            </a:r>
            <a:r>
              <a:rPr lang="en-US" dirty="0" smtClean="0">
                <a:solidFill>
                  <a:schemeClr val="tx2"/>
                </a:solidFill>
              </a:rPr>
              <a:t>2018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Colleges and Universities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3390"/>
            <a:ext cx="8229600" cy="441277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Award aid on the basis of both merit and need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Aid may be gift aid or self-help aid</a:t>
            </a:r>
            <a:endParaRPr lang="en-US" dirty="0"/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Use information from the FAFSA and/or institutional applications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Deadlines and application requirements vary by institution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Check with each college or university.</a:t>
            </a:r>
          </a:p>
        </p:txBody>
      </p:sp>
    </p:spTree>
    <p:extLst>
      <p:ext uri="{BB962C8B-B14F-4D97-AF65-F5344CB8AC3E}">
        <p14:creationId xmlns:p14="http://schemas.microsoft.com/office/powerpoint/2010/main" val="18908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Private Sources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64311"/>
            <a:ext cx="8610600" cy="3957052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dirty="0" smtClean="0"/>
              <a:t>Foundations, businesses, charitable organizations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Deadlines and application procedures vary widely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Begin researching private aid sources early</a:t>
            </a:r>
          </a:p>
        </p:txBody>
      </p:sp>
    </p:spTree>
    <p:extLst>
      <p:ext uri="{BB962C8B-B14F-4D97-AF65-F5344CB8AC3E}">
        <p14:creationId xmlns:p14="http://schemas.microsoft.com/office/powerpoint/2010/main" val="17816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Civic Organizations and Churches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7779"/>
            <a:ext cx="8229600" cy="4368384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Research what is available in community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To what organizations and churches do student and family belong?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Application process should be ongoing during high school years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Small scholarships add up!</a:t>
            </a:r>
          </a:p>
        </p:txBody>
      </p:sp>
    </p:spTree>
    <p:extLst>
      <p:ext uri="{BB962C8B-B14F-4D97-AF65-F5344CB8AC3E}">
        <p14:creationId xmlns:p14="http://schemas.microsoft.com/office/powerpoint/2010/main" val="11674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Employers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35332"/>
            <a:ext cx="8610600" cy="3886031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dirty="0" smtClean="0"/>
              <a:t>Companies may have scholarships available to the children of employees.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Companies may have educational benefits for their employees.</a:t>
            </a:r>
          </a:p>
        </p:txBody>
      </p:sp>
    </p:spTree>
    <p:extLst>
      <p:ext uri="{BB962C8B-B14F-4D97-AF65-F5344CB8AC3E}">
        <p14:creationId xmlns:p14="http://schemas.microsoft.com/office/powerpoint/2010/main" val="20982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 We Will Discuss Tonight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1045"/>
            <a:ext cx="8229600" cy="431511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/>
              <a:t>F</a:t>
            </a:r>
            <a:r>
              <a:rPr lang="en-US" sz="3000" dirty="0" smtClean="0"/>
              <a:t>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Types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Free Application for Federal Student Aid (FAFSA)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6757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How to Apply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7042"/>
            <a:ext cx="4425351" cy="438221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10000"/>
              </a:spcBef>
              <a:buClr>
                <a:srgbClr val="4F81BD"/>
              </a:buClr>
              <a:buSzPct val="130000"/>
              <a:buFontTx/>
              <a:buChar char="•"/>
            </a:pPr>
            <a:r>
              <a:rPr lang="en-US" altLang="en-US" b="1" dirty="0">
                <a:latin typeface="Calibri" pitchFamily="34" charset="0"/>
                <a:ea typeface="ＭＳ Ｐゴシック" pitchFamily="34" charset="-128"/>
              </a:rPr>
              <a:t>Complete the electronic FAFSA internet application used by students and parents at: </a:t>
            </a:r>
          </a:p>
          <a:p>
            <a:pPr algn="ctr">
              <a:spcBef>
                <a:spcPct val="10000"/>
              </a:spcBef>
              <a:buClr>
                <a:srgbClr val="4F81BD"/>
              </a:buClr>
              <a:buSzPct val="130000"/>
            </a:pPr>
            <a:r>
              <a:rPr lang="en-US" altLang="en-US" b="1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www.fafsa.gov</a:t>
            </a:r>
          </a:p>
          <a:p>
            <a:pPr>
              <a:spcBef>
                <a:spcPct val="25000"/>
              </a:spcBef>
              <a:buClr>
                <a:srgbClr val="4F81BD"/>
              </a:buClr>
              <a:buSzPct val="130000"/>
              <a:buFontTx/>
              <a:buChar char="•"/>
            </a:pPr>
            <a:r>
              <a:rPr lang="en-US" altLang="en-US" b="1" dirty="0">
                <a:latin typeface="Calibri" pitchFamily="34" charset="0"/>
                <a:ea typeface="ＭＳ Ｐゴシック" pitchFamily="34" charset="-128"/>
              </a:rPr>
              <a:t>Sophisticated on-line edits and skip logic help avoid errors.</a:t>
            </a:r>
          </a:p>
          <a:p>
            <a:pPr>
              <a:spcBef>
                <a:spcPct val="25000"/>
              </a:spcBef>
              <a:buClr>
                <a:srgbClr val="4F81BD"/>
              </a:buClr>
              <a:buSzPct val="130000"/>
              <a:buFontTx/>
              <a:buChar char="•"/>
            </a:pPr>
            <a:r>
              <a:rPr lang="en-US" altLang="en-US" b="1" dirty="0">
                <a:latin typeface="Calibri" pitchFamily="34" charset="0"/>
                <a:ea typeface="ＭＳ Ｐゴシック" pitchFamily="34" charset="-128"/>
              </a:rPr>
              <a:t>On-line help is available for each question.</a:t>
            </a:r>
          </a:p>
          <a:p>
            <a:pPr>
              <a:spcBef>
                <a:spcPct val="25000"/>
              </a:spcBef>
              <a:buClr>
                <a:srgbClr val="4F81BD"/>
              </a:buClr>
              <a:buSzPct val="130000"/>
              <a:buFontTx/>
              <a:buChar char="•"/>
            </a:pPr>
            <a:r>
              <a:rPr lang="en-US" altLang="en-US" b="1" dirty="0">
                <a:latin typeface="Calibri" pitchFamily="34" charset="0"/>
                <a:ea typeface="ＭＳ Ｐゴシック" pitchFamily="34" charset="-128"/>
              </a:rPr>
              <a:t>Student and one custodial parent should get an FSA ID to sign FAFSA at:</a:t>
            </a:r>
          </a:p>
          <a:p>
            <a:pPr algn="ctr">
              <a:spcBef>
                <a:spcPct val="25000"/>
              </a:spcBef>
              <a:buClr>
                <a:srgbClr val="4F81BD"/>
              </a:buClr>
              <a:buSzPct val="130000"/>
            </a:pPr>
            <a:r>
              <a:rPr lang="en-US" altLang="en-US" b="1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fsaid.ed.gov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1" descr="S:\USA Funds University\Workshops\2012\Fall\Federal Update\Supporting documents\Updated FOTW Home Page Butt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42" y="2438400"/>
            <a:ext cx="3090863" cy="21018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460" cy="467983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10000"/>
              </a:spcBef>
              <a:buSzPct val="130000"/>
              <a:buNone/>
              <a:defRPr/>
            </a:pPr>
            <a:r>
              <a:rPr lang="en-US" sz="7200" dirty="0"/>
              <a:t>The FSA ID is your </a:t>
            </a:r>
            <a:r>
              <a:rPr lang="en-US" sz="7200" dirty="0" smtClean="0"/>
              <a:t>electronic signature.</a:t>
            </a:r>
            <a:endParaRPr lang="en-US" sz="7200" dirty="0">
              <a:ea typeface="ＭＳ Ｐゴシック" pitchFamily="34" charset="-128"/>
            </a:endParaRP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endParaRPr lang="en-US" sz="7200" dirty="0">
              <a:ea typeface="ＭＳ Ｐゴシック" pitchFamily="34" charset="-128"/>
            </a:endParaRP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r>
              <a:rPr lang="en-US" sz="7200" dirty="0">
                <a:ea typeface="ＭＳ Ｐゴシック" pitchFamily="34" charset="-128"/>
              </a:rPr>
              <a:t>The student and at least one custodial parent will be required to create an FSA ID, made up of a username and password, to access and sign the FAFSA electronically. </a:t>
            </a: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endParaRPr lang="en-US" sz="7200" dirty="0">
              <a:ea typeface="ＭＳ Ｐゴシック" pitchFamily="34" charset="-128"/>
            </a:endParaRP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r>
              <a:rPr lang="en-US" sz="7200" dirty="0">
                <a:ea typeface="ＭＳ Ｐゴシック" pitchFamily="34" charset="-128"/>
              </a:rPr>
              <a:t>Apply through the FSA ID link on the FAFSA website: </a:t>
            </a:r>
            <a:r>
              <a:rPr lang="en-US" sz="7200" dirty="0">
                <a:ea typeface="ＭＳ Ｐゴシック" pitchFamily="34" charset="-128"/>
                <a:hlinkClick r:id="rId2"/>
              </a:rPr>
              <a:t>www.fafsa.gov</a:t>
            </a:r>
            <a:r>
              <a:rPr lang="en-US" sz="7200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endParaRPr lang="en-US" sz="7200" dirty="0">
              <a:ea typeface="ＭＳ Ｐゴシック" pitchFamily="34" charset="-128"/>
            </a:endParaRP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r>
              <a:rPr lang="en-US" sz="7200" dirty="0">
                <a:ea typeface="ＭＳ Ｐゴシック" pitchFamily="34" charset="-128"/>
              </a:rPr>
              <a:t>Have the following information ready:</a:t>
            </a:r>
          </a:p>
          <a:p>
            <a:pPr>
              <a:spcBef>
                <a:spcPct val="10000"/>
              </a:spcBef>
              <a:buSzPct val="130000"/>
              <a:defRPr/>
            </a:pPr>
            <a:r>
              <a:rPr lang="en-US" sz="7200" dirty="0">
                <a:ea typeface="ＭＳ Ｐゴシック" pitchFamily="34" charset="-128"/>
              </a:rPr>
              <a:t>Name </a:t>
            </a:r>
          </a:p>
          <a:p>
            <a:pPr>
              <a:spcBef>
                <a:spcPct val="10000"/>
              </a:spcBef>
              <a:buSzPct val="130000"/>
              <a:defRPr/>
            </a:pPr>
            <a:r>
              <a:rPr lang="en-US" sz="7200" dirty="0">
                <a:ea typeface="ＭＳ Ｐゴシック" pitchFamily="34" charset="-128"/>
              </a:rPr>
              <a:t>Social Security Number</a:t>
            </a:r>
          </a:p>
          <a:p>
            <a:pPr>
              <a:spcBef>
                <a:spcPct val="10000"/>
              </a:spcBef>
              <a:buSzPct val="130000"/>
              <a:defRPr/>
            </a:pPr>
            <a:r>
              <a:rPr lang="en-US" sz="7200" dirty="0">
                <a:ea typeface="ＭＳ Ｐゴシック" pitchFamily="34" charset="-128"/>
              </a:rPr>
              <a:t>Date of Birth</a:t>
            </a:r>
          </a:p>
          <a:p>
            <a:pPr>
              <a:spcBef>
                <a:spcPct val="10000"/>
              </a:spcBef>
              <a:buSzPct val="130000"/>
              <a:defRPr/>
            </a:pPr>
            <a:r>
              <a:rPr lang="en-US" sz="7200" dirty="0">
                <a:ea typeface="ＭＳ Ｐゴシック" pitchFamily="34" charset="-128"/>
              </a:rPr>
              <a:t>Email address</a:t>
            </a:r>
          </a:p>
          <a:p>
            <a:pPr>
              <a:spcBef>
                <a:spcPct val="10000"/>
              </a:spcBef>
              <a:buSzPct val="130000"/>
              <a:defRPr/>
            </a:pPr>
            <a:endParaRPr lang="en-US" sz="7200" dirty="0">
              <a:ea typeface="ＭＳ Ｐゴシック" pitchFamily="34" charset="-128"/>
            </a:endParaRPr>
          </a:p>
          <a:p>
            <a:pPr marL="0" indent="0">
              <a:spcBef>
                <a:spcPct val="10000"/>
              </a:spcBef>
              <a:buSzPct val="130000"/>
              <a:buNone/>
              <a:defRPr/>
            </a:pPr>
            <a:r>
              <a:rPr lang="en-US" sz="7200" dirty="0">
                <a:ea typeface="ＭＳ Ｐゴシック" pitchFamily="34" charset="-128"/>
              </a:rPr>
              <a:t>The information will be run through a match with the Social Security Administration so the name and social MUST match the SSA records.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t="11949" r="26644" b="9653"/>
          <a:stretch/>
        </p:blipFill>
        <p:spPr bwMode="auto">
          <a:xfrm>
            <a:off x="4925683" y="1846554"/>
            <a:ext cx="4041003" cy="38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Information &amp;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96620" cy="4525963"/>
          </a:xfrm>
        </p:spPr>
        <p:txBody>
          <a:bodyPr>
            <a:normAutofit fontScale="92500"/>
          </a:bodyPr>
          <a:lstStyle/>
          <a:p>
            <a:r>
              <a:rPr lang="en-US" altLang="en-US" sz="2400" b="1" dirty="0">
                <a:latin typeface="Calibri" pitchFamily="34" charset="0"/>
                <a:ea typeface="ＭＳ Ｐゴシック" pitchFamily="34" charset="-128"/>
              </a:rPr>
              <a:t>File early, beginning </a:t>
            </a:r>
            <a:r>
              <a:rPr lang="en-US" altLang="en-US" sz="2800" b="1" dirty="0">
                <a:latin typeface="Calibri" pitchFamily="34" charset="0"/>
                <a:ea typeface="ＭＳ Ｐゴシック" pitchFamily="34" charset="-128"/>
              </a:rPr>
              <a:t>October </a:t>
            </a:r>
            <a:r>
              <a:rPr lang="en-US" altLang="en-US" sz="2800" b="1" dirty="0" smtClean="0">
                <a:latin typeface="Calibri" pitchFamily="34" charset="0"/>
                <a:ea typeface="ＭＳ Ｐゴシック" pitchFamily="34" charset="-128"/>
              </a:rPr>
              <a:t>1, 2017</a:t>
            </a:r>
            <a:r>
              <a:rPr lang="en-US" altLang="en-US" sz="2400" b="1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en-US" sz="2400" b="1" dirty="0" smtClean="0">
                <a:latin typeface="Calibri" pitchFamily="34" charset="0"/>
                <a:ea typeface="ＭＳ Ｐゴシック" pitchFamily="34" charset="-128"/>
              </a:rPr>
              <a:t>Use 2016 financial and tax information for the 2018/2019 FAFSA.</a:t>
            </a:r>
          </a:p>
          <a:p>
            <a:r>
              <a:rPr lang="en-US" altLang="en-US" sz="2400" b="1" dirty="0" smtClean="0">
                <a:latin typeface="Calibri" pitchFamily="34" charset="0"/>
                <a:ea typeface="ＭＳ Ｐゴシック" pitchFamily="34" charset="-128"/>
              </a:rPr>
              <a:t>Meet each school’s priority filing deadline that the student applies for admission.</a:t>
            </a:r>
            <a:endParaRPr lang="en-US" altLang="en-US" sz="2400" b="1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2400" b="1" dirty="0">
                <a:latin typeface="Calibri" pitchFamily="34" charset="0"/>
                <a:ea typeface="ＭＳ Ｐゴシック" pitchFamily="34" charset="-128"/>
              </a:rPr>
              <a:t>Student and at least one parent whose information is reported must complete and sign the FAFSA with an FSA ID</a:t>
            </a:r>
            <a:r>
              <a:rPr lang="en-US" altLang="en-US" sz="2400" b="1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en-US" sz="2400" b="1" dirty="0" smtClean="0">
                <a:latin typeface="Calibri" pitchFamily="34" charset="0"/>
                <a:ea typeface="ＭＳ Ｐゴシック" pitchFamily="34" charset="-128"/>
              </a:rPr>
              <a:t>FAFSA must be submitted each year for aid.</a:t>
            </a:r>
            <a:endParaRPr lang="en-US" altLang="en-US" sz="2400" b="1" dirty="0">
              <a:latin typeface="Calibri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Picture 8" descr="Financial Aid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29" y="2362200"/>
            <a:ext cx="285732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lnSpc>
                <a:spcPct val="85000"/>
              </a:lnSpc>
              <a:spcBef>
                <a:spcPts val="580"/>
              </a:spcBef>
              <a:buSzPct val="130000"/>
              <a:buFont typeface="Wingdings 2"/>
              <a:buChar char=""/>
              <a:defRPr/>
            </a:pPr>
            <a:r>
              <a:rPr lang="en-US" sz="2000" dirty="0"/>
              <a:t>Before starting the FAFSA on the Web (FOTW), gather:</a:t>
            </a:r>
          </a:p>
          <a:p>
            <a:pPr marL="548640" lvl="1">
              <a:lnSpc>
                <a:spcPct val="95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Student driver’s license </a:t>
            </a:r>
          </a:p>
          <a:p>
            <a:pPr marL="548640" lvl="1">
              <a:lnSpc>
                <a:spcPct val="95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Student Alien Registration Card, if applicable</a:t>
            </a:r>
          </a:p>
          <a:p>
            <a:pPr marL="548640" lvl="1">
              <a:lnSpc>
                <a:spcPct val="85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Student and Parent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Social Security numbers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</a:t>
            </a:r>
            <a:r>
              <a:rPr lang="en-US" dirty="0" smtClean="0"/>
              <a:t>2016 </a:t>
            </a:r>
            <a:r>
              <a:rPr lang="en-US" dirty="0"/>
              <a:t>W-2 Forms and records of money earned and other taxable benefits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</a:t>
            </a:r>
            <a:r>
              <a:rPr lang="en-US" dirty="0" smtClean="0"/>
              <a:t>2016 </a:t>
            </a:r>
            <a:r>
              <a:rPr lang="en-US" dirty="0"/>
              <a:t>federal income tax form </a:t>
            </a:r>
            <a:endParaRPr lang="en-US" dirty="0" smtClean="0"/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</a:t>
            </a:r>
            <a:r>
              <a:rPr lang="en-US" dirty="0" smtClean="0"/>
              <a:t>Records </a:t>
            </a:r>
            <a:r>
              <a:rPr lang="en-US" dirty="0"/>
              <a:t>of </a:t>
            </a:r>
            <a:r>
              <a:rPr lang="en-US" dirty="0" smtClean="0"/>
              <a:t>2016 </a:t>
            </a:r>
            <a:r>
              <a:rPr lang="en-US" dirty="0"/>
              <a:t>untaxed income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Current bank statements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Business, farm, and other real estate records</a:t>
            </a:r>
          </a:p>
          <a:p>
            <a:pPr marL="1247775" lvl="2">
              <a:lnSpc>
                <a:spcPct val="85000"/>
              </a:lnSpc>
              <a:spcBef>
                <a:spcPts val="300"/>
              </a:spcBef>
              <a:buClr>
                <a:schemeClr val="accent1">
                  <a:tint val="60000"/>
                </a:schemeClr>
              </a:buClr>
              <a:buBlip>
                <a:blip r:embed="rId2"/>
              </a:buBlip>
              <a:defRPr/>
            </a:pPr>
            <a:r>
              <a:rPr lang="en-US" dirty="0"/>
              <a:t> Records of stocks, bonds, and other investments</a:t>
            </a:r>
          </a:p>
          <a:p>
            <a:pPr marL="344488" indent="-344488">
              <a:lnSpc>
                <a:spcPct val="85000"/>
              </a:lnSpc>
              <a:spcBef>
                <a:spcPct val="40000"/>
              </a:spcBef>
              <a:buSzPct val="130000"/>
              <a:buFont typeface="Wingdings 2"/>
              <a:buChar char=""/>
              <a:defRPr/>
            </a:pPr>
            <a:r>
              <a:rPr lang="en-US" sz="2000" dirty="0"/>
              <a:t>Create a file for copies of all financial aid documents submitted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274638"/>
            <a:ext cx="1438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47" y="1432765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855632"/>
            <a:ext cx="1530426" cy="9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97" y="99265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FAFSA Breakdown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9821"/>
            <a:ext cx="8229600" cy="4226342"/>
          </a:xfrm>
        </p:spPr>
        <p:txBody>
          <a:bodyPr/>
          <a:lstStyle/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</a:t>
            </a:r>
            <a:r>
              <a:rPr lang="en-US" dirty="0">
                <a:solidFill>
                  <a:srgbClr val="0000CC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cs typeface="Arial" charset="0"/>
              </a:rPr>
              <a:t>–</a:t>
            </a:r>
            <a:r>
              <a:rPr lang="en-US" dirty="0">
                <a:ea typeface="ＭＳ Ｐゴシック" pitchFamily="34" charset="-128"/>
              </a:rPr>
              <a:t>	Student Demographics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</a:t>
            </a:r>
            <a:r>
              <a:rPr lang="en-US" dirty="0">
                <a:solidFill>
                  <a:srgbClr val="0033CC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cs typeface="Arial" charset="0"/>
              </a:rPr>
              <a:t>–</a:t>
            </a:r>
            <a:r>
              <a:rPr lang="en-US" dirty="0">
                <a:ea typeface="ＭＳ Ｐゴシック" pitchFamily="34" charset="-128"/>
              </a:rPr>
              <a:t>	School Selection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</a:t>
            </a:r>
            <a:r>
              <a:rPr lang="en-US" dirty="0">
                <a:solidFill>
                  <a:srgbClr val="0033CC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cs typeface="Arial" charset="0"/>
              </a:rPr>
              <a:t>–</a:t>
            </a:r>
            <a:r>
              <a:rPr lang="en-US" dirty="0">
                <a:ea typeface="ＭＳ Ｐゴシック" pitchFamily="34" charset="-128"/>
              </a:rPr>
              <a:t>	Dependency Status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4</a:t>
            </a:r>
            <a:r>
              <a:rPr lang="en-US" dirty="0">
                <a:solidFill>
                  <a:srgbClr val="0033CC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cs typeface="Arial" charset="0"/>
              </a:rPr>
              <a:t>–</a:t>
            </a:r>
            <a:r>
              <a:rPr lang="en-US" dirty="0">
                <a:ea typeface="ＭＳ Ｐゴシック" pitchFamily="34" charset="-128"/>
              </a:rPr>
              <a:t>	Parent Demographics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5 </a:t>
            </a:r>
            <a:r>
              <a:rPr lang="en-US" dirty="0">
                <a:ea typeface="ＭＳ Ｐゴシック" pitchFamily="34" charset="-128"/>
                <a:cs typeface="Arial" charset="0"/>
              </a:rPr>
              <a:t>– Financial Information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Section 6 </a:t>
            </a:r>
            <a:r>
              <a:rPr lang="en-US" dirty="0">
                <a:ea typeface="ＭＳ Ｐゴシック" pitchFamily="34" charset="-128"/>
                <a:cs typeface="Arial" charset="0"/>
              </a:rPr>
              <a:t>– Sign and Submit</a:t>
            </a:r>
          </a:p>
          <a:p>
            <a:pPr marL="2293938" indent="-2293938">
              <a:lnSpc>
                <a:spcPct val="95000"/>
              </a:lnSpc>
              <a:spcBef>
                <a:spcPct val="5000"/>
              </a:spcBef>
              <a:buNone/>
              <a:tabLst>
                <a:tab pos="1944688" algn="l"/>
                <a:tab pos="2293938" algn="l"/>
              </a:tabLst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Section 7 </a:t>
            </a:r>
            <a:r>
              <a:rPr lang="en-US" dirty="0">
                <a:ea typeface="ＭＳ Ｐゴシック" pitchFamily="34" charset="-128"/>
                <a:cs typeface="Arial" charset="0"/>
              </a:rPr>
              <a:t>– Confirmation</a:t>
            </a:r>
            <a:endParaRPr lang="en-US" dirty="0">
              <a:solidFill>
                <a:srgbClr val="FF6600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3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 on the Web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2167"/>
            <a:ext cx="8229600" cy="4323996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dirty="0" smtClean="0"/>
              <a:t>Benefits of filing electronically: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2089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on the Web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793289"/>
            <a:ext cx="8229600" cy="4332874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Benefits of filing electronically: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timely submission of original application and any necessary correction.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detailed instructions and “help” for common questions.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Ability to check application status online.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Simplified application process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7128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Tool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1793289"/>
            <a:ext cx="8229600" cy="43328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While completing FOTW, applicant may submit real-time request to IRS for tax data.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IRS will authenticate taxpayer’s identity.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match is found, IRS sends real-time results of what financial information was filed.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Applicant chooses whether or not to transfer data to FOTW.</a:t>
            </a:r>
          </a:p>
        </p:txBody>
      </p:sp>
    </p:spTree>
    <p:extLst>
      <p:ext uri="{BB962C8B-B14F-4D97-AF65-F5344CB8AC3E}">
        <p14:creationId xmlns:p14="http://schemas.microsoft.com/office/powerpoint/2010/main" val="39569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Tool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731146"/>
            <a:ext cx="8229600" cy="439501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Some will be unable to use IRS DRT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Examples include: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No Social Security Number (SSN) was entered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Student or parent married but filed separately</a:t>
            </a:r>
          </a:p>
          <a:p>
            <a:pPr lvl="1">
              <a:spcBef>
                <a:spcPts val="3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8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Happens Next?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066"/>
            <a:ext cx="8229600" cy="424409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50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ea typeface="ＭＳ Ｐゴシック" pitchFamily="34" charset="-128"/>
                <a:cs typeface="Arial" charset="0"/>
              </a:rPr>
              <a:t>Students </a:t>
            </a:r>
            <a:r>
              <a:rPr lang="en-US" altLang="en-US" sz="2800" b="1" u="sng" dirty="0">
                <a:ea typeface="ＭＳ Ｐゴシック" pitchFamily="34" charset="-128"/>
                <a:cs typeface="Arial" charset="0"/>
              </a:rPr>
              <a:t>and</a:t>
            </a:r>
            <a:r>
              <a:rPr lang="en-US" altLang="en-US" sz="2800" b="1" dirty="0">
                <a:ea typeface="ＭＳ Ｐゴシック" pitchFamily="34" charset="-128"/>
                <a:cs typeface="Arial" charset="0"/>
              </a:rPr>
              <a:t> the colleges the student listed receive Student Aid Report (SAR) from federal </a:t>
            </a:r>
            <a:r>
              <a:rPr lang="en-US" altLang="en-US" sz="2800" b="1" dirty="0" smtClean="0">
                <a:ea typeface="ＭＳ Ｐゴシック" pitchFamily="34" charset="-128"/>
                <a:cs typeface="Arial" charset="0"/>
              </a:rPr>
              <a:t>processor in 10-14 business days.</a:t>
            </a:r>
            <a:endParaRPr lang="en-US" altLang="en-US" sz="2800" b="1" dirty="0">
              <a:ea typeface="ＭＳ Ｐゴシック" pitchFamily="34" charset="-128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5000"/>
              </a:spcBef>
              <a:buNone/>
            </a:pPr>
            <a:endParaRPr lang="en-US" altLang="en-US" sz="2800" b="1" dirty="0"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ea typeface="ＭＳ Ｐゴシック" pitchFamily="34" charset="-128"/>
              </a:rPr>
              <a:t>    Students and families review SAR for important information and accuracy of data.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990099"/>
                </a:solidFill>
                <a:ea typeface="ＭＳ Ｐゴシック" pitchFamily="34" charset="-128"/>
              </a:rPr>
              <a:t>	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ea typeface="ＭＳ Ｐゴシック" pitchFamily="34" charset="-128"/>
              </a:rPr>
              <a:t>    Colleges match admission records with FAFSA and other required financial aid forms to determine aid eligibility.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990099"/>
              </a:solidFill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ea typeface="ＭＳ Ｐゴシック" pitchFamily="34" charset="-128"/>
              </a:rPr>
              <a:t>    Colleges provide notices of financial aid eligibility to admitted students who have completed all required financial aid forms.</a:t>
            </a:r>
          </a:p>
          <a:p>
            <a:pPr marL="3175" indent="-3175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tabLst>
                <a:tab pos="347663" algn="l"/>
              </a:tabLst>
            </a:pP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13208" y="2449902"/>
            <a:ext cx="311988" cy="56071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13208" y="3493700"/>
            <a:ext cx="311988" cy="431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313208" y="4495799"/>
            <a:ext cx="311988" cy="40400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926454"/>
            <a:ext cx="5410201" cy="355994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Financial aid consists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funds provided to students and families to help pay for postsecondary educational expenses.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3" descr="C:\Users\futrelld\AppData\Local\Microsoft\Windows\Temporary Internet Files\Content.IE5\ZPJF0QFJ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055284"/>
            <a:ext cx="2353915" cy="23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utrelld\AppData\Local\Microsoft\Windows\Temporary Internet Files\Content.IE5\VN0AUOPW\MC90044131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282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/>
              <a:t>Some students may be required to verify the information reported on the FAFSA.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/>
              <a:t>If selected for verification, the tax information of federal tax filers will be verified through: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The IRS </a:t>
            </a:r>
            <a:r>
              <a:rPr lang="en-US" dirty="0" smtClean="0"/>
              <a:t>Data </a:t>
            </a:r>
            <a:r>
              <a:rPr lang="en-US" dirty="0"/>
              <a:t>Retrieval Process, or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IRS Tax transcripts if requested by the college or university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/>
              <a:t>Non-tax filers selected for verification may be asked to provide: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Non-tax Filer’s statement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Copies of W-2s or other income documentation from each employer , if any income was earned from work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/>
              <a:t>Selected aid applicants will also be asked to verify certain demographic data listed such as: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Household size and number in college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/>
              <a:t>Child </a:t>
            </a:r>
            <a:r>
              <a:rPr lang="en-US" dirty="0" smtClean="0"/>
              <a:t>support </a:t>
            </a:r>
            <a:r>
              <a:rPr lang="en-US" dirty="0"/>
              <a:t>paid and </a:t>
            </a:r>
            <a:r>
              <a:rPr lang="en-US" dirty="0" smtClean="0"/>
              <a:t>untaxed income, </a:t>
            </a:r>
            <a:r>
              <a:rPr lang="en-US" dirty="0"/>
              <a:t>if reported on the FAFSA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555"/>
            <a:ext cx="8229600" cy="4279608"/>
          </a:xfrm>
        </p:spPr>
        <p:txBody>
          <a:bodyPr/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Cannot be documented using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Send written explanation and documentation to financial aid office at each college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8507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Special Circumstances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7779"/>
            <a:ext cx="8229600" cy="436838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Change in employment status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Unusual medical expenses not covered by insurance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Change in parent marital status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Unusual dependent care expenses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Student cannot obtain parental information due to extenuating circumstances</a:t>
            </a:r>
          </a:p>
        </p:txBody>
      </p:sp>
    </p:spTree>
    <p:extLst>
      <p:ext uri="{BB962C8B-B14F-4D97-AF65-F5344CB8AC3E}">
        <p14:creationId xmlns:p14="http://schemas.microsoft.com/office/powerpoint/2010/main" val="15501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Cost after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120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ct val="65000"/>
              </a:spcBef>
              <a:buSzPct val="130000"/>
              <a:buNone/>
              <a:defRPr/>
            </a:pPr>
            <a:r>
              <a:rPr lang="en-US" altLang="en-US" sz="4000" dirty="0">
                <a:ea typeface="ＭＳ Ｐゴシック" pitchFamily="34" charset="-128"/>
              </a:rPr>
              <a:t>Don’t assume your </a:t>
            </a:r>
            <a:r>
              <a:rPr lang="en-US" altLang="en-US" sz="4000" dirty="0" smtClean="0">
                <a:ea typeface="ＭＳ Ｐゴシック" pitchFamily="34" charset="-128"/>
              </a:rPr>
              <a:t>FAFSA financial </a:t>
            </a:r>
            <a:r>
              <a:rPr lang="en-US" altLang="en-US" sz="4000" dirty="0">
                <a:ea typeface="ＭＳ Ｐゴシック" pitchFamily="34" charset="-128"/>
              </a:rPr>
              <a:t>aid package will cover the full cost of </a:t>
            </a:r>
            <a:r>
              <a:rPr lang="en-US" altLang="en-US" sz="4000" dirty="0" smtClean="0">
                <a:ea typeface="ＭＳ Ｐゴシック" pitchFamily="34" charset="-128"/>
              </a:rPr>
              <a:t>attendance at every school. </a:t>
            </a:r>
            <a:r>
              <a:rPr lang="en-US" altLang="en-US" sz="4000" dirty="0">
                <a:ea typeface="ＭＳ Ｐゴシック" pitchFamily="34" charset="-128"/>
              </a:rPr>
              <a:t>Plan ahead and understand all of your options. </a:t>
            </a:r>
          </a:p>
          <a:p>
            <a:pPr>
              <a:spcBef>
                <a:spcPct val="65000"/>
              </a:spcBef>
              <a:buSzPct val="130000"/>
              <a:defRPr/>
            </a:pPr>
            <a:r>
              <a:rPr lang="en-US" altLang="en-US" sz="4000" dirty="0">
                <a:ea typeface="ＭＳ Ｐゴシック" pitchFamily="34" charset="-128"/>
              </a:rPr>
              <a:t>Research the total cost of each school </a:t>
            </a:r>
            <a:r>
              <a:rPr lang="en-US" altLang="en-US" sz="4000" dirty="0" smtClean="0">
                <a:ea typeface="ＭＳ Ｐゴシック" pitchFamily="34" charset="-128"/>
              </a:rPr>
              <a:t>early</a:t>
            </a:r>
            <a:br>
              <a:rPr lang="en-US" altLang="en-US" sz="4000" dirty="0" smtClean="0">
                <a:ea typeface="ＭＳ Ｐゴシック" pitchFamily="34" charset="-128"/>
              </a:rPr>
            </a:br>
            <a:endParaRPr lang="en-US" altLang="en-US" sz="4000" dirty="0" smtClean="0">
              <a:ea typeface="ＭＳ Ｐゴシック" pitchFamily="34" charset="-128"/>
            </a:endParaRPr>
          </a:p>
          <a:p>
            <a:r>
              <a:rPr lang="en-US" sz="4000" dirty="0"/>
              <a:t>Compare the bottom line – not just the total amount of aid offered</a:t>
            </a:r>
          </a:p>
          <a:p>
            <a:pPr lvl="1"/>
            <a:r>
              <a:rPr lang="en-US" sz="4000" dirty="0"/>
              <a:t>How much of the package includes loans?</a:t>
            </a:r>
          </a:p>
          <a:p>
            <a:pPr lvl="1"/>
            <a:r>
              <a:rPr lang="en-US" sz="4000" dirty="0"/>
              <a:t>What are the out-of-pocket expenses after aid is applied</a:t>
            </a:r>
            <a:r>
              <a:rPr lang="en-US" sz="4000" dirty="0" smtClean="0"/>
              <a:t>?</a:t>
            </a:r>
            <a:endParaRPr lang="en-US" altLang="en-US" sz="4000" dirty="0">
              <a:ea typeface="ＭＳ Ｐゴシック" pitchFamily="34" charset="-128"/>
            </a:endParaRPr>
          </a:p>
          <a:p>
            <a:pPr>
              <a:spcBef>
                <a:spcPct val="65000"/>
              </a:spcBef>
              <a:buSzPct val="130000"/>
              <a:defRPr/>
            </a:pPr>
            <a:r>
              <a:rPr lang="en-US" altLang="en-US" sz="4000" dirty="0">
                <a:ea typeface="ＭＳ Ｐゴシック" pitchFamily="34" charset="-128"/>
              </a:rPr>
              <a:t>Scholarships are EXTREMELY important – never stop </a:t>
            </a:r>
            <a:r>
              <a:rPr lang="en-US" altLang="en-US" sz="4000" dirty="0" smtClean="0">
                <a:ea typeface="ＭＳ Ｐゴシック" pitchFamily="34" charset="-128"/>
              </a:rPr>
              <a:t>applying</a:t>
            </a:r>
          </a:p>
          <a:p>
            <a:pPr marL="342900" lvl="1" indent="-342900">
              <a:spcBef>
                <a:spcPct val="65000"/>
              </a:spcBef>
              <a:buSzPct val="130000"/>
              <a:buFont typeface="Arial"/>
              <a:buChar char="•"/>
              <a:defRPr/>
            </a:pPr>
            <a:r>
              <a:rPr lang="en-US" sz="4000" dirty="0" smtClean="0"/>
              <a:t>It </a:t>
            </a:r>
            <a:r>
              <a:rPr lang="en-US" sz="4000" dirty="0"/>
              <a:t>is important to have external resources in place such as college savings plans and external scholarships. </a:t>
            </a:r>
            <a:endParaRPr lang="en-US" altLang="en-US" sz="4000" dirty="0">
              <a:ea typeface="ＭＳ Ｐゴシック" pitchFamily="34" charset="-128"/>
            </a:endParaRPr>
          </a:p>
          <a:p>
            <a:pPr>
              <a:spcBef>
                <a:spcPct val="65000"/>
              </a:spcBef>
              <a:buSzPct val="130000"/>
              <a:defRPr/>
            </a:pPr>
            <a:r>
              <a:rPr lang="en-US" altLang="en-US" sz="4000" dirty="0">
                <a:ea typeface="ＭＳ Ｐゴシック" pitchFamily="34" charset="-128"/>
              </a:rPr>
              <a:t>Understand your options for covering the cost difference</a:t>
            </a:r>
          </a:p>
          <a:p>
            <a:pPr lvl="1">
              <a:spcBef>
                <a:spcPct val="65000"/>
              </a:spcBef>
              <a:buSzPct val="130000"/>
              <a:defRPr/>
            </a:pPr>
            <a:r>
              <a:rPr lang="en-US" altLang="en-US" sz="4000" dirty="0">
                <a:ea typeface="ＭＳ Ｐゴシック" pitchFamily="34" charset="-128"/>
              </a:rPr>
              <a:t>Payment Plans</a:t>
            </a:r>
          </a:p>
          <a:p>
            <a:pPr lvl="1">
              <a:spcBef>
                <a:spcPct val="65000"/>
              </a:spcBef>
              <a:buSzPct val="130000"/>
              <a:defRPr/>
            </a:pPr>
            <a:r>
              <a:rPr lang="en-US" altLang="en-US" sz="4000" dirty="0">
                <a:ea typeface="ＭＳ Ｐゴシック" pitchFamily="34" charset="-128"/>
              </a:rPr>
              <a:t>Parent PLUS and/or Private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555"/>
            <a:ext cx="8229600" cy="4279608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File the FAFSA 2018/2019 FAFSA as soon as October 1, 2017.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Submit </a:t>
            </a:r>
            <a:r>
              <a:rPr lang="en-US" altLang="en-US" sz="2800" dirty="0">
                <a:ea typeface="ＭＳ Ｐゴシック" pitchFamily="34" charset="-128"/>
              </a:rPr>
              <a:t>all required forms, including the FAFSA, by each college’s published deadlines.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Start the scholarship search </a:t>
            </a:r>
            <a:r>
              <a:rPr lang="en-US" altLang="en-US" sz="2800" dirty="0" smtClean="0">
                <a:ea typeface="ＭＳ Ｐゴシック" pitchFamily="34" charset="-128"/>
              </a:rPr>
              <a:t>early.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Keep a copy of all forms submitted.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Watch for financial aid award notification for incoming freshman by </a:t>
            </a:r>
            <a:r>
              <a:rPr lang="en-US" altLang="en-US" sz="2800" dirty="0" smtClean="0">
                <a:ea typeface="ＭＳ Ｐゴシック" pitchFamily="34" charset="-128"/>
              </a:rPr>
              <a:t>e-mail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or mail from each school. </a:t>
            </a:r>
            <a:endParaRPr lang="en-US" altLang="en-US" sz="2800" dirty="0">
              <a:ea typeface="ＭＳ Ｐゴシック" pitchFamily="34" charset="-128"/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656"/>
            <a:ext cx="8229600" cy="45306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Federal Student Aid: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://studentaid.ed.gov/sa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Annual Scholarship Fair and Online Search</a:t>
            </a:r>
            <a:r>
              <a:rPr lang="en-US" sz="2800" dirty="0"/>
              <a:t>: </a:t>
            </a:r>
            <a:r>
              <a:rPr lang="en-US" sz="2800" dirty="0" smtClean="0">
                <a:hlinkClick r:id="rId3"/>
              </a:rPr>
              <a:t>www.scholarshipsharing.org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FSA </a:t>
            </a:r>
            <a:r>
              <a:rPr lang="en-US" sz="2800" dirty="0"/>
              <a:t>ID: </a:t>
            </a:r>
            <a:r>
              <a:rPr lang="en-US" sz="2800" dirty="0">
                <a:hlinkClick r:id="rId4"/>
              </a:rPr>
              <a:t>https://fsaid.ed.gov/npas/index.htm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FAFSA on the Web (FOTW) Live Help: </a:t>
            </a:r>
            <a:r>
              <a:rPr lang="en-US" sz="2800" dirty="0">
                <a:hlinkClick r:id="rId5"/>
              </a:rPr>
              <a:t>https://fafsa.ed.gov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2269067"/>
            <a:ext cx="5486400" cy="102446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6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Cost of Attendance (COA)?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3886200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Indirect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and indirect costs combined into cost of attendance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Varies widely from college to college</a:t>
            </a:r>
          </a:p>
        </p:txBody>
      </p:sp>
    </p:spTree>
    <p:extLst>
      <p:ext uri="{BB962C8B-B14F-4D97-AF65-F5344CB8AC3E}">
        <p14:creationId xmlns:p14="http://schemas.microsoft.com/office/powerpoint/2010/main" val="33264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Expected Family Contribution (EFC)?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0023"/>
            <a:ext cx="8229600" cy="438614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Amount family can reasonably be expected to contribute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Stays the same regardless of college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Two components: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Parent contribution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Calculated using data from a federal application form and a federal formula</a:t>
            </a:r>
          </a:p>
        </p:txBody>
      </p:sp>
    </p:spTree>
    <p:extLst>
      <p:ext uri="{BB962C8B-B14F-4D97-AF65-F5344CB8AC3E}">
        <p14:creationId xmlns:p14="http://schemas.microsoft.com/office/powerpoint/2010/main" val="1179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Financial Need?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" y="1831563"/>
            <a:ext cx="8228613" cy="417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ight Brace 1"/>
          <p:cNvSpPr>
            <a:spLocks/>
          </p:cNvSpPr>
          <p:nvPr/>
        </p:nvSpPr>
        <p:spPr bwMode="auto">
          <a:xfrm>
            <a:off x="3272901" y="2257517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Financial Aid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77375"/>
            <a:ext cx="8839200" cy="3972588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dirty="0" smtClean="0"/>
              <a:t>Scholarships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Grants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Loans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Employment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4419600" y="2612829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dirty="0"/>
              <a:t>Gift Aid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4419600" y="4504882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/>
              <a:t>Self-Help </a:t>
            </a:r>
            <a:r>
              <a:rPr lang="en-US" sz="3200" b="0" dirty="0" smtClean="0"/>
              <a:t>Aid</a:t>
            </a:r>
            <a:endParaRPr lang="en-US" sz="3200" b="0" dirty="0"/>
          </a:p>
        </p:txBody>
      </p:sp>
      <p:sp>
        <p:nvSpPr>
          <p:cNvPr id="8" name="Right Brace 1"/>
          <p:cNvSpPr>
            <a:spLocks/>
          </p:cNvSpPr>
          <p:nvPr/>
        </p:nvSpPr>
        <p:spPr bwMode="auto">
          <a:xfrm>
            <a:off x="3276600" y="4149570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Scholarships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0540"/>
            <a:ext cx="8229600" cy="3915623"/>
          </a:xfrm>
        </p:spPr>
        <p:txBody>
          <a:bodyPr/>
          <a:lstStyle/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Money that does not have to be paid back.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Awarded on the basis of merit, skill, or unique characteristic.</a:t>
            </a:r>
          </a:p>
        </p:txBody>
      </p:sp>
    </p:spTree>
    <p:extLst>
      <p:ext uri="{BB962C8B-B14F-4D97-AF65-F5344CB8AC3E}">
        <p14:creationId xmlns:p14="http://schemas.microsoft.com/office/powerpoint/2010/main" val="912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Grants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21763"/>
            <a:ext cx="8229600" cy="4004400"/>
          </a:xfrm>
        </p:spPr>
        <p:txBody>
          <a:bodyPr/>
          <a:lstStyle/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Money that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does not have to be paid back.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Usually awarded on the basis of </a:t>
            </a:r>
            <a:r>
              <a:rPr lang="en-US" smtClean="0"/>
              <a:t>financial need.</a:t>
            </a:r>
            <a:endParaRPr lang="en-US" dirty="0" smtClean="0"/>
          </a:p>
          <a:p>
            <a:pPr marL="347663" indent="-347663" eaLnBrk="1" hangingPunct="1">
              <a:spcBef>
                <a:spcPct val="100000"/>
              </a:spcBef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89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 Presentation 17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Presentation 1718</Template>
  <TotalTime>691</TotalTime>
  <Words>1412</Words>
  <Application>Microsoft Office PowerPoint</Application>
  <PresentationFormat>On-screen Show (4:3)</PresentationFormat>
  <Paragraphs>253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Wingdings 2</vt:lpstr>
      <vt:lpstr>FA Presentation 1718</vt:lpstr>
      <vt:lpstr>What You Need to Know About Financial Aid</vt:lpstr>
      <vt:lpstr>Topics We Will Discuss Tonight</vt:lpstr>
      <vt:lpstr>What is Financial Aid?</vt:lpstr>
      <vt:lpstr>What is Cost of Attendance (COA)?</vt:lpstr>
      <vt:lpstr>What is Expected Family Contribution (EFC)?</vt:lpstr>
      <vt:lpstr>What is Financial Need?</vt:lpstr>
      <vt:lpstr>Types of Financial Aid</vt:lpstr>
      <vt:lpstr>Gift Aid: Scholarships</vt:lpstr>
      <vt:lpstr>Gift Aid: Grants</vt:lpstr>
      <vt:lpstr>Self-Help Aid: Loans</vt:lpstr>
      <vt:lpstr>Self-Help Aid: Federal Work-Study Employment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Civic Organizations and Churches</vt:lpstr>
      <vt:lpstr>Employers</vt:lpstr>
      <vt:lpstr>How to Apply</vt:lpstr>
      <vt:lpstr>FSA ID</vt:lpstr>
      <vt:lpstr>FAFSA Information &amp; Tips</vt:lpstr>
      <vt:lpstr>Getting Ready</vt:lpstr>
      <vt:lpstr>The FAFSA Breakdown</vt:lpstr>
      <vt:lpstr>FAFSA on the Web</vt:lpstr>
      <vt:lpstr>FAFSA on the Web</vt:lpstr>
      <vt:lpstr>IRS Data Retrieval Tool </vt:lpstr>
      <vt:lpstr>IRS Data Retrieval Tool</vt:lpstr>
      <vt:lpstr>What Happens Next?</vt:lpstr>
      <vt:lpstr>Federal Verification</vt:lpstr>
      <vt:lpstr>Special Circumstances</vt:lpstr>
      <vt:lpstr>Examples of Special Circumstances</vt:lpstr>
      <vt:lpstr>Meeting the Cost after the FAFSA</vt:lpstr>
      <vt:lpstr>Important Notes</vt:lpstr>
      <vt:lpstr>Resources</vt:lpstr>
      <vt:lpstr>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Financial Aid</dc:title>
  <dc:creator>00895854</dc:creator>
  <cp:lastModifiedBy>Mary Gover</cp:lastModifiedBy>
  <cp:revision>57</cp:revision>
  <cp:lastPrinted>2016-09-07T21:47:02Z</cp:lastPrinted>
  <dcterms:created xsi:type="dcterms:W3CDTF">2016-08-17T13:25:56Z</dcterms:created>
  <dcterms:modified xsi:type="dcterms:W3CDTF">2017-10-12T22:53:45Z</dcterms:modified>
</cp:coreProperties>
</file>